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97cade0d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97cade0d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8e8831b6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8e8831b6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8eb0372e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8eb0372e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8eb0372e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8eb0372e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8eb0372e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8eb0372e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8eb0372e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8eb0372e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8eb0372e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8eb0372e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8eb0372e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8eb0372e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97cade0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97cade0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8e8831b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8e8831b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8e8831b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8e8831b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8e8831b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8e8831b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8e8831b6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8e8831b6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8e8831b6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8e8831b6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8eb0372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8eb0372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8e8831b6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8e8831b6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13" Type="http://schemas.openxmlformats.org/officeDocument/2006/relationships/image" Target="../media/image1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5" Type="http://schemas.openxmlformats.org/officeDocument/2006/relationships/image" Target="../media/image28.png"/><Relationship Id="rId14" Type="http://schemas.openxmlformats.org/officeDocument/2006/relationships/image" Target="../media/image20.png"/><Relationship Id="rId17" Type="http://schemas.openxmlformats.org/officeDocument/2006/relationships/image" Target="../media/image25.png"/><Relationship Id="rId16" Type="http://schemas.openxmlformats.org/officeDocument/2006/relationships/image" Target="../media/image18.png"/><Relationship Id="rId5" Type="http://schemas.openxmlformats.org/officeDocument/2006/relationships/image" Target="../media/image4.png"/><Relationship Id="rId19" Type="http://schemas.openxmlformats.org/officeDocument/2006/relationships/image" Target="../media/image39.png"/><Relationship Id="rId6" Type="http://schemas.openxmlformats.org/officeDocument/2006/relationships/image" Target="../media/image16.png"/><Relationship Id="rId18" Type="http://schemas.openxmlformats.org/officeDocument/2006/relationships/image" Target="../media/image27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1879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4700"/>
              <a:t>고대악세를 효율적인 </a:t>
            </a:r>
            <a:endParaRPr sz="4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4700"/>
              <a:t>유물악세로 대체하기 </a:t>
            </a:r>
            <a:endParaRPr sz="47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40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작성자: 데빌헌터다람쥐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참고자료: 포피셜- 악세 옵션별 딜증가 수치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7000"/>
            <a:ext cx="8056649" cy="41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예외사례1: 사이드노드에 가치가 높은 경우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사이드노드가 유틸의 큰 영향을 끼치는 경우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1"/>
                </a:solidFill>
              </a:rPr>
              <a:t>워로드</a:t>
            </a:r>
            <a:r>
              <a:rPr lang="ko">
                <a:solidFill>
                  <a:schemeClr val="dk1"/>
                </a:solidFill>
              </a:rPr>
              <a:t> : 앞대쉬의 가치 = </a:t>
            </a:r>
            <a:r>
              <a:rPr b="1" lang="ko">
                <a:solidFill>
                  <a:schemeClr val="dk1"/>
                </a:solidFill>
              </a:rPr>
              <a:t>?</a:t>
            </a:r>
            <a:r>
              <a:rPr lang="ko">
                <a:solidFill>
                  <a:schemeClr val="dk1"/>
                </a:solidFill>
              </a:rPr>
              <a:t>  매우 높음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rgbClr val="000000"/>
                </a:solidFill>
              </a:rPr>
              <a:t>사이드노드 2p 필수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rgbClr val="000000"/>
                </a:solidFill>
              </a:rPr>
              <a:t>카르마 5랭크 때쯤에나 유물 1부위 정도 바꿀 수 있지만 당장은 힘듬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797" y="1203350"/>
            <a:ext cx="2217275" cy="16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예외사례2 : 서포터</a:t>
            </a:r>
            <a:endParaRPr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메인노드의 2렙의 가치도 좋지 않고 사이드노드 2렙도 좋지 않다.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메인노드 1렙 + 사이드노드 1렙(아덴 사용시 낙인) 2개만 찍어도 별 차이가 없다.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깨달음 82p만 필요하기 때문에 고대악세를 굳이 무리해서 맞출 필요도 없다.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많은 서포터들이</a:t>
            </a:r>
            <a:r>
              <a:rPr lang="ko"/>
              <a:t> </a:t>
            </a:r>
            <a:r>
              <a:rPr lang="ko">
                <a:solidFill>
                  <a:srgbClr val="0000FF"/>
                </a:solidFill>
              </a:rPr>
              <a:t>이미</a:t>
            </a:r>
            <a:r>
              <a:rPr lang="ko"/>
              <a:t> </a:t>
            </a:r>
            <a:r>
              <a:rPr lang="ko">
                <a:solidFill>
                  <a:srgbClr val="0000FF"/>
                </a:solidFill>
              </a:rPr>
              <a:t>단일특옵 성능이 좋은 옵션의 유물 악세를 섞어쓰고 있다.</a:t>
            </a:r>
            <a:r>
              <a:rPr lang="ko"/>
              <a:t> </a:t>
            </a:r>
            <a:r>
              <a:rPr lang="ko">
                <a:solidFill>
                  <a:schemeClr val="dk1"/>
                </a:solidFill>
              </a:rPr>
              <a:t>(낙인력 8퍼 목걸이)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단일 옵션은 엄청 싸고 특옵 겹친 반지</a:t>
            </a:r>
            <a:r>
              <a:rPr lang="ko">
                <a:solidFill>
                  <a:schemeClr val="dk1"/>
                </a:solidFill>
              </a:rPr>
              <a:t>(아공강, 아피강)</a:t>
            </a:r>
            <a:r>
              <a:rPr lang="ko">
                <a:solidFill>
                  <a:schemeClr val="dk1"/>
                </a:solidFill>
              </a:rPr>
              <a:t>는</a:t>
            </a:r>
            <a:r>
              <a:rPr lang="ko">
                <a:solidFill>
                  <a:schemeClr val="dk1"/>
                </a:solidFill>
              </a:rPr>
              <a:t> 유물도 비싸다.</a:t>
            </a:r>
            <a:r>
              <a:rPr lang="ko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50" y="3985825"/>
            <a:ext cx="497046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350" y="3716000"/>
            <a:ext cx="65604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349" y="3985825"/>
            <a:ext cx="65605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550" y="3716000"/>
            <a:ext cx="4970451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9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ko" sz="2420"/>
              <a:t>결론:</a:t>
            </a:r>
            <a:r>
              <a:rPr b="1" lang="ko" sz="2420">
                <a:solidFill>
                  <a:srgbClr val="741B47"/>
                </a:solidFill>
              </a:rPr>
              <a:t>이 직업</a:t>
            </a:r>
            <a:r>
              <a:rPr lang="ko" sz="2420"/>
              <a:t>은</a:t>
            </a:r>
            <a:r>
              <a:rPr lang="ko" sz="2420">
                <a:solidFill>
                  <a:schemeClr val="dk2"/>
                </a:solidFill>
              </a:rPr>
              <a:t> </a:t>
            </a:r>
            <a:r>
              <a:rPr b="1" lang="ko" sz="2420">
                <a:solidFill>
                  <a:srgbClr val="0000FF"/>
                </a:solidFill>
              </a:rPr>
              <a:t>특정 시기</a:t>
            </a:r>
            <a:r>
              <a:rPr lang="ko" sz="2420"/>
              <a:t>에</a:t>
            </a:r>
            <a:r>
              <a:rPr lang="ko" sz="2420">
                <a:solidFill>
                  <a:schemeClr val="dk2"/>
                </a:solidFill>
              </a:rPr>
              <a:t>  </a:t>
            </a:r>
            <a:r>
              <a:rPr b="1" lang="ko" sz="2420">
                <a:solidFill>
                  <a:srgbClr val="FF0000"/>
                </a:solidFill>
              </a:rPr>
              <a:t>유물악세</a:t>
            </a:r>
            <a:r>
              <a:rPr lang="ko" sz="2420"/>
              <a:t>가</a:t>
            </a:r>
            <a:r>
              <a:rPr lang="ko" sz="2420">
                <a:solidFill>
                  <a:schemeClr val="dk2"/>
                </a:solidFill>
              </a:rPr>
              <a:t> </a:t>
            </a:r>
            <a:r>
              <a:rPr b="1" lang="ko" sz="2420">
                <a:solidFill>
                  <a:srgbClr val="9900FF"/>
                </a:solidFill>
              </a:rPr>
              <a:t>고대악세</a:t>
            </a:r>
            <a:r>
              <a:rPr lang="ko" sz="2420"/>
              <a:t>보다 좋다</a:t>
            </a:r>
            <a:r>
              <a:rPr lang="ko" sz="2420">
                <a:solidFill>
                  <a:schemeClr val="dk2"/>
                </a:solidFill>
              </a:rPr>
              <a:t>           </a:t>
            </a:r>
            <a:endParaRPr sz="3320"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492300"/>
            <a:ext cx="8520600" cy="30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예시:</a:t>
            </a:r>
            <a:r>
              <a:rPr lang="ko"/>
              <a:t>   </a:t>
            </a:r>
            <a:r>
              <a:rPr lang="ko">
                <a:solidFill>
                  <a:srgbClr val="980000"/>
                </a:solidFill>
              </a:rPr>
              <a:t>데빌헌터</a:t>
            </a:r>
            <a:r>
              <a:rPr lang="ko">
                <a:solidFill>
                  <a:schemeClr val="dk1"/>
                </a:solidFill>
              </a:rPr>
              <a:t>는</a:t>
            </a:r>
            <a:r>
              <a:rPr lang="ko"/>
              <a:t>  </a:t>
            </a:r>
            <a:r>
              <a:rPr lang="ko">
                <a:solidFill>
                  <a:srgbClr val="0000FF"/>
                </a:solidFill>
              </a:rPr>
              <a:t>아브노말3주차</a:t>
            </a:r>
            <a:r>
              <a:rPr lang="ko">
                <a:solidFill>
                  <a:schemeClr val="dk1"/>
                </a:solidFill>
              </a:rPr>
              <a:t>에</a:t>
            </a:r>
            <a:r>
              <a:rPr lang="ko"/>
              <a:t> </a:t>
            </a:r>
            <a:r>
              <a:rPr lang="ko">
                <a:solidFill>
                  <a:srgbClr val="FF0000"/>
                </a:solidFill>
              </a:rPr>
              <a:t>상상 옵션2개</a:t>
            </a:r>
            <a:r>
              <a:rPr lang="ko">
                <a:solidFill>
                  <a:schemeClr val="dk1"/>
                </a:solidFill>
              </a:rPr>
              <a:t>가</a:t>
            </a:r>
            <a:r>
              <a:rPr lang="ko"/>
              <a:t>   </a:t>
            </a:r>
            <a:r>
              <a:rPr lang="ko">
                <a:solidFill>
                  <a:srgbClr val="9900FF"/>
                </a:solidFill>
              </a:rPr>
              <a:t>중 단일 </a:t>
            </a:r>
            <a:r>
              <a:rPr lang="ko">
                <a:solidFill>
                  <a:srgbClr val="9900FF"/>
                </a:solidFill>
              </a:rPr>
              <a:t>2개</a:t>
            </a:r>
            <a:r>
              <a:rPr lang="ko">
                <a:solidFill>
                  <a:schemeClr val="dk1"/>
                </a:solidFill>
              </a:rPr>
              <a:t>보다 쌔다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           </a:t>
            </a:r>
            <a:r>
              <a:rPr lang="ko">
                <a:solidFill>
                  <a:srgbClr val="980000"/>
                </a:solidFill>
              </a:rPr>
              <a:t>(핸드거너)</a:t>
            </a:r>
            <a:r>
              <a:rPr lang="ko"/>
              <a:t>   </a:t>
            </a:r>
            <a:r>
              <a:rPr lang="ko">
                <a:solidFill>
                  <a:srgbClr val="0000FF"/>
                </a:solidFill>
              </a:rPr>
              <a:t>깨달음+2p일때</a:t>
            </a:r>
            <a:r>
              <a:rPr lang="ko"/>
              <a:t>    </a:t>
            </a:r>
            <a:r>
              <a:rPr lang="ko">
                <a:solidFill>
                  <a:srgbClr val="FF0000"/>
                </a:solidFill>
              </a:rPr>
              <a:t>유물 반지2개</a:t>
            </a:r>
            <a:r>
              <a:rPr lang="ko"/>
              <a:t>   </a:t>
            </a:r>
            <a:r>
              <a:rPr lang="ko">
                <a:solidFill>
                  <a:srgbClr val="9900FF"/>
                </a:solidFill>
              </a:rPr>
              <a:t>고대 반지 2개</a:t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 </a:t>
            </a:r>
            <a:r>
              <a:rPr b="1" lang="ko">
                <a:solidFill>
                  <a:schemeClr val="dk1"/>
                </a:solidFill>
              </a:rPr>
              <a:t>여러 가지 조건들을 고려하면서 악세를 맞추면 합리적으로 스펙을 올릴 수 있다.</a:t>
            </a:r>
            <a:r>
              <a:rPr lang="ko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            </a:t>
            </a:r>
            <a:r>
              <a:rPr lang="ko">
                <a:solidFill>
                  <a:srgbClr val="980000"/>
                </a:solidFill>
              </a:rPr>
              <a:t> ? </a:t>
            </a:r>
            <a:r>
              <a:rPr lang="ko">
                <a:solidFill>
                  <a:schemeClr val="dk1"/>
                </a:solidFill>
              </a:rPr>
              <a:t>는   </a:t>
            </a:r>
            <a:r>
              <a:rPr lang="ko">
                <a:solidFill>
                  <a:srgbClr val="0000FF"/>
                </a:solidFill>
              </a:rPr>
              <a:t>?</a:t>
            </a:r>
            <a:r>
              <a:rPr lang="ko">
                <a:solidFill>
                  <a:schemeClr val="dk1"/>
                </a:solidFill>
              </a:rPr>
              <a:t> 에  </a:t>
            </a:r>
            <a:r>
              <a:rPr lang="ko">
                <a:solidFill>
                  <a:srgbClr val="FF0000"/>
                </a:solidFill>
              </a:rPr>
              <a:t>?</a:t>
            </a:r>
            <a:r>
              <a:rPr lang="ko">
                <a:solidFill>
                  <a:schemeClr val="dk1"/>
                </a:solidFill>
              </a:rPr>
              <a:t> 가  </a:t>
            </a:r>
            <a:r>
              <a:rPr lang="ko">
                <a:solidFill>
                  <a:srgbClr val="9900FF"/>
                </a:solidFill>
              </a:rPr>
              <a:t>?</a:t>
            </a:r>
            <a:r>
              <a:rPr lang="ko">
                <a:solidFill>
                  <a:schemeClr val="dk1"/>
                </a:solidFill>
              </a:rPr>
              <a:t> 보다 좋다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rgbClr val="980000"/>
                </a:solidFill>
              </a:rPr>
              <a:t>             </a:t>
            </a:r>
            <a:r>
              <a:rPr lang="ko"/>
              <a:t>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중요포인트: 직업에 따라 </a:t>
            </a:r>
            <a:r>
              <a:rPr b="1" lang="ko"/>
              <a:t>깨달음 1p의 가치</a:t>
            </a:r>
            <a:r>
              <a:rPr lang="ko"/>
              <a:t>가 얼마인가?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1"/>
                </a:solidFill>
              </a:rPr>
              <a:t>계산에 따라서 깨달음의 가치가 높을 수도 작을 수도 있다.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자세한 수치는 각 직업마다 계산하고 연구하는 사람들이 많다.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정리해주는걸 기다리자.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예</a:t>
            </a:r>
            <a:r>
              <a:rPr lang="ko">
                <a:solidFill>
                  <a:schemeClr val="dk1"/>
                </a:solidFill>
              </a:rPr>
              <a:t>시: </a:t>
            </a:r>
            <a:r>
              <a:rPr lang="ko">
                <a:solidFill>
                  <a:srgbClr val="980000"/>
                </a:solidFill>
              </a:rPr>
              <a:t>소울이터</a:t>
            </a:r>
            <a:r>
              <a:rPr lang="ko">
                <a:solidFill>
                  <a:schemeClr val="dk1"/>
                </a:solidFill>
              </a:rPr>
              <a:t>는   </a:t>
            </a:r>
            <a:r>
              <a:rPr lang="ko">
                <a:solidFill>
                  <a:srgbClr val="0000FF"/>
                </a:solidFill>
              </a:rPr>
              <a:t>?</a:t>
            </a:r>
            <a:r>
              <a:rPr lang="ko">
                <a:solidFill>
                  <a:schemeClr val="dk1"/>
                </a:solidFill>
              </a:rPr>
              <a:t> 에  </a:t>
            </a:r>
            <a:r>
              <a:rPr lang="ko">
                <a:solidFill>
                  <a:srgbClr val="FF0000"/>
                </a:solidFill>
              </a:rPr>
              <a:t>?</a:t>
            </a:r>
            <a:r>
              <a:rPr lang="ko">
                <a:solidFill>
                  <a:schemeClr val="dk1"/>
                </a:solidFill>
              </a:rPr>
              <a:t> 가  </a:t>
            </a:r>
            <a:r>
              <a:rPr lang="ko">
                <a:solidFill>
                  <a:srgbClr val="9900FF"/>
                </a:solidFill>
              </a:rPr>
              <a:t>?</a:t>
            </a:r>
            <a:r>
              <a:rPr lang="ko">
                <a:solidFill>
                  <a:schemeClr val="dk1"/>
                </a:solidFill>
              </a:rPr>
              <a:t> 보다 좋다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rgbClr val="980000"/>
                </a:solidFill>
              </a:rPr>
              <a:t>             (만월) </a:t>
            </a:r>
            <a:r>
              <a:rPr lang="ko"/>
              <a:t>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/>
              <a:t> </a:t>
            </a:r>
            <a:r>
              <a:rPr lang="ko">
                <a:solidFill>
                  <a:schemeClr val="dk1"/>
                </a:solidFill>
              </a:rPr>
              <a:t>2p = 1.2 피증 + α(빙의 게이지)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 1p = 0.6 피증 + α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550" y="2033325"/>
            <a:ext cx="4028750" cy="2781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반박포인트: 유물악세로는 메인노드 3렙을 못찍는데?</a:t>
            </a:r>
            <a:endParaRPr b="1"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11700" y="1290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26">
                <a:solidFill>
                  <a:schemeClr val="dk1"/>
                </a:solidFill>
              </a:rPr>
              <a:t>어차피 메인노드 3렙 찍으려면 사이드노드 없이</a:t>
            </a:r>
            <a:endParaRPr sz="182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826">
                <a:solidFill>
                  <a:schemeClr val="dk1"/>
                </a:solidFill>
              </a:rPr>
              <a:t>카르마 깨달음 포인트 4랭크를 찍어야 한다.</a:t>
            </a:r>
            <a:endParaRPr sz="182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826">
                <a:solidFill>
                  <a:schemeClr val="dk1"/>
                </a:solidFill>
              </a:rPr>
              <a:t>그 전에 아브 하드를 깨기 위해 스펙업 하는게 중요하다.</a:t>
            </a:r>
            <a:endParaRPr sz="182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826">
                <a:solidFill>
                  <a:schemeClr val="dk1"/>
                </a:solidFill>
              </a:rPr>
              <a:t>그리고 카르마 깨달음 포인트 5랭크일때 한 부위 더 유물 악세로 올릴 수 있다.</a:t>
            </a:r>
            <a:endParaRPr sz="182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826">
                <a:solidFill>
                  <a:schemeClr val="dk1"/>
                </a:solidFill>
              </a:rPr>
              <a:t>메인노드만 3렙</a:t>
            </a:r>
            <a:r>
              <a:rPr lang="ko" sz="1826">
                <a:solidFill>
                  <a:schemeClr val="dk1"/>
                </a:solidFill>
              </a:rPr>
              <a:t>인 깡통보다 </a:t>
            </a:r>
            <a:r>
              <a:rPr b="1" lang="ko" sz="1826">
                <a:solidFill>
                  <a:schemeClr val="dk1"/>
                </a:solidFill>
              </a:rPr>
              <a:t>메인노드 2렙 + 좋은 옵션</a:t>
            </a:r>
            <a:r>
              <a:rPr lang="ko" sz="1826">
                <a:solidFill>
                  <a:schemeClr val="dk1"/>
                </a:solidFill>
              </a:rPr>
              <a:t>을 끼고 </a:t>
            </a:r>
            <a:endParaRPr sz="182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826">
                <a:solidFill>
                  <a:schemeClr val="dk1"/>
                </a:solidFill>
              </a:rPr>
              <a:t>아낀 골드로 다른 스펙업을 하면 된다.  100 200 300   </a:t>
            </a:r>
            <a:endParaRPr sz="182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826">
                <a:solidFill>
                  <a:schemeClr val="dk1"/>
                </a:solidFill>
              </a:rPr>
              <a:t>뭐가 더 쌘지는 허수아비쳐서 비교하고 그때 가서 갈아타도 된다. </a:t>
            </a:r>
            <a:endParaRPr sz="1826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450" y="1017725"/>
            <a:ext cx="1319000" cy="17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이 방법을 추천하는 가장 큰 이유</a:t>
            </a:r>
            <a:endParaRPr b="1"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눈치 챈 사람은 알겠지만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유물악세를</a:t>
            </a:r>
            <a:r>
              <a:rPr lang="ko"/>
              <a:t> </a:t>
            </a:r>
            <a:r>
              <a:rPr b="1" lang="ko">
                <a:solidFill>
                  <a:srgbClr val="0000FF"/>
                </a:solidFill>
                <a:highlight>
                  <a:schemeClr val="lt1"/>
                </a:highlight>
              </a:rPr>
              <a:t>거래 가능 횟수</a:t>
            </a:r>
            <a:r>
              <a:rPr lang="ko">
                <a:solidFill>
                  <a:schemeClr val="dk1"/>
                </a:solidFill>
              </a:rPr>
              <a:t>가 남아있는 걸로 산다.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여러 부위 사놓고 뭐가 더 센지 비교해보고</a:t>
            </a:r>
            <a:r>
              <a:rPr lang="ko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highlight>
                  <a:srgbClr val="FFFF00"/>
                </a:highlight>
              </a:rPr>
              <a:t>고대 상단일이나 그 이상</a:t>
            </a:r>
            <a:r>
              <a:rPr lang="ko">
                <a:solidFill>
                  <a:schemeClr val="dk1"/>
                </a:solidFill>
              </a:rPr>
              <a:t>으로 갈아타면서</a:t>
            </a:r>
            <a:r>
              <a:rPr lang="ko"/>
              <a:t> </a:t>
            </a:r>
            <a:r>
              <a:rPr lang="ko">
                <a:solidFill>
                  <a:srgbClr val="0000FF"/>
                </a:solidFill>
                <a:highlight>
                  <a:schemeClr val="lt1"/>
                </a:highlight>
              </a:rPr>
              <a:t>부캐에게</a:t>
            </a:r>
            <a:r>
              <a:rPr lang="ko">
                <a:solidFill>
                  <a:srgbClr val="0000FF"/>
                </a:solidFill>
                <a:highlight>
                  <a:schemeClr val="lt1"/>
                </a:highlight>
              </a:rPr>
              <a:t> </a:t>
            </a:r>
            <a:r>
              <a:rPr lang="ko">
                <a:solidFill>
                  <a:srgbClr val="0000FF"/>
                </a:solidFill>
                <a:highlight>
                  <a:schemeClr val="lt1"/>
                </a:highlight>
              </a:rPr>
              <a:t>물려준다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1640부캐가 1660찍는 순간  상상*5 낀 </a:t>
            </a:r>
            <a:r>
              <a:rPr b="1" lang="ko">
                <a:solidFill>
                  <a:srgbClr val="CC0000"/>
                </a:solidFill>
              </a:rPr>
              <a:t>노기르의 왕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0000FF"/>
                </a:solidFill>
              </a:rPr>
              <a:t>횟수가 2회</a:t>
            </a:r>
            <a:r>
              <a:rPr lang="ko">
                <a:solidFill>
                  <a:schemeClr val="dk1"/>
                </a:solidFill>
              </a:rPr>
              <a:t>라면 1680까지 잘 쓰다가 고대악세로 갈아타면서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>
                <a:solidFill>
                  <a:srgbClr val="0000FF"/>
                </a:solidFill>
              </a:rPr>
              <a:t>새로운 부캐한테 또 물려준다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950" y="2804275"/>
            <a:ext cx="1679050" cy="15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7745" y="513845"/>
            <a:ext cx="1719450" cy="24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한줄 요약</a:t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ko">
                <a:solidFill>
                  <a:schemeClr val="dk1"/>
                </a:solidFill>
              </a:rPr>
              <a:t>좋은 옵션의 유물 악세를 섞어서 끼면 좋다. (추천 매물 : 상 상 유물악세)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00" y="199145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선행자료: 포피셜 - </a:t>
            </a:r>
            <a:r>
              <a:rPr b="1" lang="ko" sz="2300">
                <a:solidFill>
                  <a:srgbClr val="0F0F0F"/>
                </a:solidFill>
                <a:highlight>
                  <a:srgbClr val="FFFFFF"/>
                </a:highlight>
              </a:rPr>
              <a:t>새로운 도파민 티어4 악세 등장! 4티어 악세 연마 효과 보는 방법(옵션, 유물 vs 고대 악세 비교) - 포셔의 로스트아크 설명회</a:t>
            </a:r>
            <a:endParaRPr b="1" sz="2300">
              <a:solidFill>
                <a:srgbClr val="0F0F0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>
                <a:solidFill>
                  <a:schemeClr val="dk1"/>
                </a:solidFill>
              </a:rPr>
              <a:t>https://www.youtube.com/watch?v=vIlhbhPwA30&amp;t=58s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88" y="2036738"/>
            <a:ext cx="4733925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525" y="2103425"/>
            <a:ext cx="4301475" cy="280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313675" y="4260100"/>
            <a:ext cx="3794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고대악세와 유물악세 차이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60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ko">
                <a:solidFill>
                  <a:schemeClr val="dk1"/>
                </a:solidFill>
              </a:rPr>
              <a:t>힘민지 체력차이 x</a:t>
            </a:r>
            <a:r>
              <a:rPr lang="ko"/>
              <a:t>             </a:t>
            </a:r>
            <a:r>
              <a:rPr lang="ko">
                <a:solidFill>
                  <a:schemeClr val="dk1"/>
                </a:solidFill>
              </a:rPr>
              <a:t>깨달음 3p만 차이난다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25" y="1592800"/>
            <a:ext cx="2402050" cy="34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300" y="1578833"/>
            <a:ext cx="2402050" cy="349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2막 이전 1680 셋팅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40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고대악세와 유물악세 풀셋 기준 깨달음 15p 차이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고대악세: 메인노드 2렙 + 사이드노드 2렙 92p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유물악세: 메인노드 0렙 + 사이드노드 2렙 77p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고대악세 없이는 메인노드 X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메인노드 2렙의 성능 때문에 고대 풀셋 떡작이라도 끼는게 어지간하면 더 쌔다.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아브렐슈드 2막 핵심 보상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60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카르마의 잔영 깨달음포인트 수급 1p~6p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기존 92p                                                     만렙기준 98p 메인노드 3렙 + 사이드노드 1렙 가능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노말 3주차인 지금 기준으로 도약 1랭크(2p) + 깨달음 2랭크(2p)를 찍을 수 있다.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고대 풀셋 기준으로 메인노드 2렙 + 사이드노드 3레벨(6p) 가능 94p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ko"/>
              <a:t>여기서 </a:t>
            </a:r>
            <a:r>
              <a:rPr b="1" lang="ko">
                <a:solidFill>
                  <a:schemeClr val="dk1"/>
                </a:solidFill>
              </a:rPr>
              <a:t>메인노드2렙을 유지하면서 사이드노드를 포기하고 좋은 옵션의 유물 악세를 낀다면?</a:t>
            </a:r>
            <a:r>
              <a:rPr lang="ko"/>
              <a:t>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175" y="1612450"/>
            <a:ext cx="41719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13" y="1621975"/>
            <a:ext cx="3133725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예시 : 데빌헌터(핸드거너)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사이드노드 깨달음 포인트의 가치 : 2p = 치적 1%  , 1p = 치적 0.5 %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깨달음 포인트 3p = 치명타 적중률 1.5 % = 상 단일</a:t>
            </a:r>
            <a:r>
              <a:rPr lang="ko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/>
              <a:t>                                            </a:t>
            </a:r>
            <a:r>
              <a:rPr lang="ko">
                <a:solidFill>
                  <a:srgbClr val="FF0000"/>
                </a:solidFill>
              </a:rPr>
              <a:t>유물 상 상 -&gt; 고대 상단일과 성능이 같다.</a:t>
            </a:r>
            <a:r>
              <a:rPr lang="ko"/>
              <a:t>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550" y="2060825"/>
            <a:ext cx="2205525" cy="24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6950" y="2473475"/>
            <a:ext cx="1678765" cy="20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4825" y="2473475"/>
            <a:ext cx="1761125" cy="20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89400" y="43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성능 비교표에서의 위치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071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                                                                        </a:t>
            </a:r>
            <a:r>
              <a:rPr lang="ko">
                <a:solidFill>
                  <a:schemeClr val="dk1"/>
                </a:solidFill>
              </a:rPr>
              <a:t>참고자료: 포피셜 스펙업 - 고대악세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                                                                         유물악세와 비교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 </a:t>
            </a:r>
            <a:r>
              <a:rPr lang="ko">
                <a:solidFill>
                  <a:schemeClr val="dk1"/>
                </a:solidFill>
              </a:rPr>
              <a:t>                                                                         </a:t>
            </a:r>
            <a:r>
              <a:rPr lang="ko">
                <a:highlight>
                  <a:srgbClr val="B7B7B7"/>
                </a:highlight>
              </a:rPr>
              <a:t>고대 하단일 =  유물 상 하  (비추천)</a:t>
            </a:r>
            <a:endParaRPr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                                                                          고대 중단일 =  유물 상 중  </a:t>
            </a:r>
            <a:r>
              <a:rPr lang="ko">
                <a:solidFill>
                  <a:srgbClr val="0000FF"/>
                </a:solidFill>
              </a:rPr>
              <a:t>▲</a:t>
            </a:r>
            <a:r>
              <a:rPr lang="ko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                                                                          고대 상단일  = </a:t>
            </a:r>
            <a:r>
              <a:rPr lang="ko">
                <a:solidFill>
                  <a:schemeClr val="dk1"/>
                </a:solidFill>
                <a:highlight>
                  <a:srgbClr val="FFFFFF"/>
                </a:highlight>
              </a:rPr>
              <a:t>유물 상 상</a:t>
            </a:r>
            <a:r>
              <a:rPr lang="ko"/>
              <a:t>  </a:t>
            </a:r>
            <a:r>
              <a:rPr lang="ko">
                <a:solidFill>
                  <a:srgbClr val="FF0000"/>
                </a:solidFill>
              </a:rPr>
              <a:t>★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/>
              <a:t>                                                             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/>
              <a:t>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50" y="1157650"/>
            <a:ext cx="4084525" cy="3244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9"/>
          <p:cNvCxnSpPr/>
          <p:nvPr/>
        </p:nvCxnSpPr>
        <p:spPr>
          <a:xfrm>
            <a:off x="4869025" y="2045875"/>
            <a:ext cx="265200" cy="219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9"/>
          <p:cNvCxnSpPr/>
          <p:nvPr/>
        </p:nvCxnSpPr>
        <p:spPr>
          <a:xfrm>
            <a:off x="4845950" y="2541775"/>
            <a:ext cx="265200" cy="150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4869025" y="3141450"/>
            <a:ext cx="242100" cy="23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매물 비교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190025" y="1098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rgbClr val="000000"/>
                </a:solidFill>
              </a:rPr>
              <a:t>1번 유물 상상 - 고대 상단일   2번 / 3번</a:t>
            </a:r>
            <a:r>
              <a:rPr lang="ko"/>
              <a:t>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/>
              <a:t>                                            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38" y="1857787"/>
            <a:ext cx="4584851" cy="26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5950" y="1570277"/>
            <a:ext cx="1053325" cy="41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975" y="1587950"/>
            <a:ext cx="458485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3299" y="1570250"/>
            <a:ext cx="1783053" cy="8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175" y="2127201"/>
            <a:ext cx="4591376" cy="26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5950" y="1986100"/>
            <a:ext cx="1053325" cy="41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2175" y="2571750"/>
            <a:ext cx="4591375" cy="2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52138" y="2563088"/>
            <a:ext cx="1765365" cy="8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5450" y="2837250"/>
            <a:ext cx="458484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25951" y="2626400"/>
            <a:ext cx="1053325" cy="35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8738" y="3107050"/>
            <a:ext cx="4591335" cy="3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025950" y="2986221"/>
            <a:ext cx="1053325" cy="42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2175" y="3555950"/>
            <a:ext cx="4591325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43300" y="3608738"/>
            <a:ext cx="1783050" cy="8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2175" y="3896150"/>
            <a:ext cx="4591376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29538" y="3683000"/>
            <a:ext cx="1046151" cy="3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61975" y="4220350"/>
            <a:ext cx="4584850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025950" y="4042825"/>
            <a:ext cx="1354200" cy="4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고대악세와 유물악세 정리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1"/>
                </a:solidFill>
              </a:rPr>
              <a:t>가격</a:t>
            </a:r>
            <a:r>
              <a:rPr lang="ko">
                <a:solidFill>
                  <a:schemeClr val="dk1"/>
                </a:solidFill>
              </a:rPr>
              <a:t>:  </a:t>
            </a:r>
            <a:r>
              <a:rPr lang="ko">
                <a:solidFill>
                  <a:schemeClr val="dk1"/>
                </a:solidFill>
                <a:highlight>
                  <a:srgbClr val="FFFFFF"/>
                </a:highlight>
              </a:rPr>
              <a:t>고대</a:t>
            </a:r>
            <a:r>
              <a:rPr lang="ko">
                <a:solidFill>
                  <a:schemeClr val="dk1"/>
                </a:solidFill>
              </a:rPr>
              <a:t> (2~3배 차이) &gt;&gt;&gt; 유물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1"/>
                </a:solidFill>
              </a:rPr>
              <a:t>성능</a:t>
            </a:r>
            <a:r>
              <a:rPr lang="ko">
                <a:solidFill>
                  <a:schemeClr val="dk1"/>
                </a:solidFill>
              </a:rPr>
              <a:t>: 깨달음 사이드노드에 따라 효율이 다르지만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         데빌헌터(핸드거너)기준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  <a:highlight>
                  <a:srgbClr val="FFFF00"/>
                </a:highlight>
              </a:rPr>
              <a:t>고대 상 하 (유물로 절대 못이김</a:t>
            </a:r>
            <a:r>
              <a:rPr lang="ko">
                <a:solidFill>
                  <a:schemeClr val="dk1"/>
                </a:solidFill>
                <a:highlight>
                  <a:srgbClr val="FFFF00"/>
                </a:highlight>
              </a:rPr>
              <a:t>)</a:t>
            </a:r>
            <a:r>
              <a:rPr lang="ko"/>
              <a:t>&gt;&gt;&gt;&gt;&gt;&gt;&gt;&gt;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942">
                <a:solidFill>
                  <a:srgbClr val="FF0000"/>
                </a:solidFill>
              </a:rPr>
              <a:t>유물 상 상 </a:t>
            </a:r>
            <a:r>
              <a:rPr lang="ko" sz="1942">
                <a:solidFill>
                  <a:schemeClr val="dk1"/>
                </a:solidFill>
              </a:rPr>
              <a:t>=</a:t>
            </a:r>
            <a:r>
              <a:rPr lang="ko" sz="1942">
                <a:solidFill>
                  <a:srgbClr val="FF0000"/>
                </a:solidFill>
              </a:rPr>
              <a:t> 고대 상단일</a:t>
            </a:r>
            <a:r>
              <a:rPr lang="ko"/>
              <a:t>&gt; </a:t>
            </a:r>
            <a:r>
              <a:rPr lang="ko">
                <a:solidFill>
                  <a:srgbClr val="0000FF"/>
                </a:solidFill>
              </a:rPr>
              <a:t>유물 상 중 </a:t>
            </a:r>
            <a:r>
              <a:rPr lang="ko">
                <a:solidFill>
                  <a:srgbClr val="000000"/>
                </a:solidFill>
              </a:rPr>
              <a:t>=</a:t>
            </a:r>
            <a:r>
              <a:rPr lang="ko">
                <a:solidFill>
                  <a:srgbClr val="0000FF"/>
                </a:solidFill>
              </a:rPr>
              <a:t> 고대 중단일</a:t>
            </a:r>
            <a:r>
              <a:rPr lang="ko"/>
              <a:t> &gt;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700">
                <a:highlight>
                  <a:srgbClr val="B7B7B7"/>
                </a:highlight>
              </a:rPr>
              <a:t>고대 하단일 (떡작 가격과 같음)=유물 상 하 &gt;</a:t>
            </a:r>
            <a:endParaRPr sz="1700">
              <a:highlight>
                <a:srgbClr val="B7B7B7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ko" sz="1700">
                <a:highlight>
                  <a:srgbClr val="B7B7B7"/>
                </a:highlight>
              </a:rPr>
              <a:t> 고대 떡작= 유물 상단일(80렙 기준 살 가치가 없음)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