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242" autoAdjust="0"/>
  </p:normalViewPr>
  <p:slideViewPr>
    <p:cSldViewPr snapToGrid="0" snapToObjects="1">
      <p:cViewPr varScale="1">
        <p:scale>
          <a:sx n="71" d="100"/>
          <a:sy n="71" d="100"/>
        </p:scale>
        <p:origin x="2388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_cov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60000" cy="10692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2920" y="1417320"/>
            <a:ext cx="6554160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D9B65C"/>
                </a:solidFill>
                <a:latin typeface="맑은 고딕"/>
                <a:ea typeface="맑은 고딕"/>
                <a:cs typeface="맑은 고딕"/>
              </a:rPr>
              <a:t>◆   L O S T   A R K   I N V E N   ·   U S E R   R E P O R 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1984248"/>
            <a:ext cx="6554160" cy="10058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540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Imitations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2944368"/>
            <a:ext cx="655416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1">
                <a:solidFill>
                  <a:srgbClr val="E9ECF3"/>
                </a:solidFill>
                <a:latin typeface="맑은 고딕"/>
                <a:ea typeface="맑은 고딕"/>
                <a:cs typeface="맑은 고딕"/>
              </a:rPr>
              <a:t>활 동 성 향 분 석</a:t>
            </a:r>
          </a:p>
        </p:txBody>
      </p:sp>
      <p:sp>
        <p:nvSpPr>
          <p:cNvPr id="6" name="Rectangle 5"/>
          <p:cNvSpPr/>
          <p:nvPr/>
        </p:nvSpPr>
        <p:spPr>
          <a:xfrm>
            <a:off x="2774159" y="3419856"/>
            <a:ext cx="2011680" cy="10972"/>
          </a:xfrm>
          <a:prstGeom prst="rect">
            <a:avLst/>
          </a:prstGeom>
          <a:gradFill rotWithShape="1">
            <a:gsLst>
              <a:gs pos="0">
                <a:srgbClr val="141822"/>
              </a:gs>
              <a:gs pos="100000">
                <a:srgbClr val="B29245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143000" y="3730752"/>
            <a:ext cx="5274000" cy="51828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sz="1200" b="0">
                <a:solidFill>
                  <a:schemeClr val="bg1"/>
                </a:solidFill>
                <a:latin typeface="맑은 고딕"/>
                <a:ea typeface="맑은 고딕"/>
                <a:cs typeface="맑은 고딕"/>
              </a:rPr>
              <a:t>점화 소서리스 본캐 기반 상위 레이드 영상·공략 공유 ·
반복 나눔 이벤트 · 최근 GPT 공개 로스팅 자게 상주형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4892040"/>
            <a:ext cx="2050607" cy="1572768"/>
          </a:xfrm>
          <a:prstGeom prst="roundRect">
            <a:avLst>
              <a:gd name="adj" fmla="val 7558"/>
            </a:avLst>
          </a:prstGeom>
          <a:solidFill>
            <a:srgbClr val="11151F"/>
          </a:solidFill>
          <a:ln w="9525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02920" y="5129783"/>
            <a:ext cx="2050607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950" b="0">
                <a:solidFill>
                  <a:srgbClr val="8C95AA"/>
                </a:solidFill>
                <a:latin typeface="맑은 고딕"/>
                <a:ea typeface="맑은 고딕"/>
                <a:cs typeface="맑은 고딕"/>
              </a:rPr>
              <a:t>로아 애정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144176" y="5404104"/>
            <a:ext cx="768096" cy="274320"/>
          </a:xfrm>
          <a:prstGeom prst="roundRect">
            <a:avLst>
              <a:gd name="adj" fmla="val 20000"/>
            </a:avLst>
          </a:prstGeom>
          <a:gradFill rotWithShape="1">
            <a:gsLst>
              <a:gs pos="0">
                <a:srgbClr val="B8A16A"/>
              </a:gs>
              <a:gs pos="100000">
                <a:srgbClr val="E4D4A6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144176" y="5404104"/>
            <a:ext cx="768096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2A220C"/>
                </a:solidFill>
                <a:latin typeface="맑은 고딕"/>
                <a:ea typeface="맑은 고딕"/>
                <a:cs typeface="맑은 고딕"/>
              </a:rPr>
              <a:t>고대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5779007"/>
            <a:ext cx="2050607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210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5</a:t>
            </a:r>
            <a:r>
              <a:rPr sz="1100" b="1">
                <a:solidFill>
                  <a:srgbClr val="6B7488"/>
                </a:solidFill>
                <a:latin typeface="맑은 고딕"/>
                <a:ea typeface="맑은 고딕"/>
                <a:cs typeface="맑은 고딕"/>
              </a:rPr>
              <a:t> / 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135624"/>
            <a:ext cx="2050607" cy="182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D9B65C"/>
                </a:solidFill>
                <a:latin typeface="맑은 고딕"/>
                <a:ea typeface="맑은 고딕"/>
                <a:cs typeface="맑은 고딕"/>
              </a:rPr>
              <a:t>최상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754695" y="4892040"/>
            <a:ext cx="2050607" cy="1572768"/>
          </a:xfrm>
          <a:prstGeom prst="roundRect">
            <a:avLst>
              <a:gd name="adj" fmla="val 7558"/>
            </a:avLst>
          </a:prstGeom>
          <a:solidFill>
            <a:srgbClr val="11151F"/>
          </a:solidFill>
          <a:ln w="9525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2754695" y="5129783"/>
            <a:ext cx="2050607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950" b="0">
                <a:solidFill>
                  <a:srgbClr val="8C95AA"/>
                </a:solidFill>
                <a:latin typeface="맑은 고딕"/>
                <a:ea typeface="맑은 고딕"/>
                <a:cs typeface="맑은 고딕"/>
              </a:rPr>
              <a:t>직업 밸런스 분탕력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395952" y="5404104"/>
            <a:ext cx="768096" cy="274320"/>
          </a:xfrm>
          <a:prstGeom prst="roundRect">
            <a:avLst>
              <a:gd name="adj" fmla="val 20000"/>
            </a:avLst>
          </a:prstGeom>
          <a:gradFill rotWithShape="1">
            <a:gsLst>
              <a:gs pos="0">
                <a:srgbClr val="6C38B8"/>
              </a:gs>
              <a:gs pos="100000">
                <a:srgbClr val="9B59F5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3395952" y="5404104"/>
            <a:ext cx="768096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영웅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754695" y="5779007"/>
            <a:ext cx="2050607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210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2</a:t>
            </a:r>
            <a:r>
              <a:rPr sz="1100" b="1">
                <a:solidFill>
                  <a:srgbClr val="6B7488"/>
                </a:solidFill>
                <a:latin typeface="맑은 고딕"/>
                <a:ea typeface="맑은 고딕"/>
                <a:cs typeface="맑은 고딕"/>
              </a:rPr>
              <a:t> / 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754695" y="6135624"/>
            <a:ext cx="2050607" cy="182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D9B65C"/>
                </a:solidFill>
                <a:latin typeface="맑은 고딕"/>
                <a:ea typeface="맑은 고딕"/>
                <a:cs typeface="맑은 고딕"/>
              </a:rPr>
              <a:t>중하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006472" y="4892040"/>
            <a:ext cx="2050607" cy="1572768"/>
          </a:xfrm>
          <a:prstGeom prst="roundRect">
            <a:avLst>
              <a:gd name="adj" fmla="val 7558"/>
            </a:avLst>
          </a:prstGeom>
          <a:solidFill>
            <a:srgbClr val="11151F"/>
          </a:solidFill>
          <a:ln w="9525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5006472" y="5129783"/>
            <a:ext cx="2050607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950" b="0">
                <a:solidFill>
                  <a:srgbClr val="8C95AA"/>
                </a:solidFill>
                <a:latin typeface="맑은 고딕"/>
                <a:ea typeface="맑은 고딕"/>
                <a:cs typeface="맑은 고딕"/>
              </a:rPr>
              <a:t>종합 자게 장작력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647728" y="5404104"/>
            <a:ext cx="768096" cy="274320"/>
          </a:xfrm>
          <a:prstGeom prst="roundRect">
            <a:avLst>
              <a:gd name="adj" fmla="val 20000"/>
            </a:avLst>
          </a:prstGeom>
          <a:gradFill rotWithShape="1">
            <a:gsLst>
              <a:gs pos="0">
                <a:srgbClr val="C27A0E"/>
              </a:gs>
              <a:gs pos="100000">
                <a:srgbClr val="F2A522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5647728" y="5404104"/>
            <a:ext cx="768096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2A1A00"/>
                </a:solidFill>
                <a:latin typeface="맑은 고딕"/>
                <a:ea typeface="맑은 고딕"/>
                <a:cs typeface="맑은 고딕"/>
              </a:rPr>
              <a:t>전설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06472" y="5779007"/>
            <a:ext cx="2050607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210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3</a:t>
            </a:r>
            <a:r>
              <a:rPr sz="1100" b="1">
                <a:solidFill>
                  <a:srgbClr val="6B7488"/>
                </a:solidFill>
                <a:latin typeface="맑은 고딕"/>
                <a:ea typeface="맑은 고딕"/>
                <a:cs typeface="맑은 고딕"/>
              </a:rPr>
              <a:t> / 5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06472" y="6135624"/>
            <a:ext cx="2050607" cy="182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D9B65C"/>
                </a:solidFill>
                <a:latin typeface="맑은 고딕"/>
                <a:ea typeface="맑은 고딕"/>
                <a:cs typeface="맑은 고딕"/>
              </a:rPr>
              <a:t>중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02920" y="6812280"/>
            <a:ext cx="6554160" cy="841248"/>
          </a:xfrm>
          <a:prstGeom prst="roundRect">
            <a:avLst>
              <a:gd name="adj" fmla="val 14130"/>
            </a:avLst>
          </a:prstGeom>
          <a:solidFill>
            <a:srgbClr val="11151F"/>
          </a:solidFill>
          <a:ln w="9525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813816" y="6995160"/>
            <a:ext cx="2194560" cy="182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등급 환산 기준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813816" y="7269480"/>
            <a:ext cx="548640" cy="237744"/>
          </a:xfrm>
          <a:prstGeom prst="roundRect">
            <a:avLst>
              <a:gd name="adj" fmla="val 23076"/>
            </a:avLst>
          </a:prstGeom>
          <a:gradFill rotWithShape="1">
            <a:gsLst>
              <a:gs pos="0">
                <a:srgbClr val="B8A16A"/>
              </a:gs>
              <a:gs pos="100000">
                <a:srgbClr val="E4D4A6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813816" y="7269480"/>
            <a:ext cx="548640" cy="2377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2A220C"/>
                </a:solidFill>
                <a:latin typeface="맑은 고딕"/>
                <a:ea typeface="맑은 고딕"/>
                <a:cs typeface="맑은 고딕"/>
              </a:rPr>
              <a:t>고대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453896" y="7269480"/>
            <a:ext cx="1188720" cy="2377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E9ECF3"/>
                </a:solidFill>
                <a:latin typeface="맑은 고딕"/>
                <a:ea typeface="맑은 고딕"/>
                <a:cs typeface="맑은 고딕"/>
              </a:rPr>
              <a:t>4 / 5 ~ 5 / 5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2779776" y="7269480"/>
            <a:ext cx="548640" cy="237744"/>
          </a:xfrm>
          <a:prstGeom prst="roundRect">
            <a:avLst>
              <a:gd name="adj" fmla="val 23076"/>
            </a:avLst>
          </a:prstGeom>
          <a:gradFill rotWithShape="1">
            <a:gsLst>
              <a:gs pos="0">
                <a:srgbClr val="C27A0E"/>
              </a:gs>
              <a:gs pos="100000">
                <a:srgbClr val="F2A522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2779776" y="7269480"/>
            <a:ext cx="548640" cy="2377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2A1A00"/>
                </a:solidFill>
                <a:latin typeface="맑은 고딕"/>
                <a:ea typeface="맑은 고딕"/>
                <a:cs typeface="맑은 고딕"/>
              </a:rPr>
              <a:t>전설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419856" y="7269480"/>
            <a:ext cx="1188720" cy="2377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E9ECF3"/>
                </a:solidFill>
                <a:latin typeface="맑은 고딕"/>
                <a:ea typeface="맑은 고딕"/>
                <a:cs typeface="맑은 고딕"/>
              </a:rPr>
              <a:t>3 / 5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4745736" y="7269480"/>
            <a:ext cx="548640" cy="237744"/>
          </a:xfrm>
          <a:prstGeom prst="roundRect">
            <a:avLst>
              <a:gd name="adj" fmla="val 23076"/>
            </a:avLst>
          </a:prstGeom>
          <a:gradFill rotWithShape="1">
            <a:gsLst>
              <a:gs pos="0">
                <a:srgbClr val="6C38B8"/>
              </a:gs>
              <a:gs pos="100000">
                <a:srgbClr val="9B59F5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4745736" y="7269480"/>
            <a:ext cx="548640" cy="2377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영웅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385816" y="7269480"/>
            <a:ext cx="1188720" cy="2377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E9ECF3"/>
                </a:solidFill>
                <a:latin typeface="맑은 고딕"/>
                <a:ea typeface="맑은 고딕"/>
                <a:cs typeface="맑은 고딕"/>
              </a:rPr>
              <a:t>1 / 5 ~ 2 / 5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13816" y="6995160"/>
            <a:ext cx="5932368" cy="1308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850" b="0">
                <a:solidFill>
                  <a:schemeClr val="bg1"/>
                </a:solidFill>
                <a:latin typeface="맑은 고딕"/>
                <a:ea typeface="맑은 고딕"/>
                <a:cs typeface="맑은 고딕"/>
              </a:rPr>
              <a:t>본 리포트의 모든 수치는 5단계 등급으로 환산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502920" y="8001000"/>
            <a:ext cx="6554160" cy="1700784"/>
          </a:xfrm>
          <a:prstGeom prst="roundRect">
            <a:avLst>
              <a:gd name="adj" fmla="val 6989"/>
            </a:avLst>
          </a:prstGeom>
          <a:solidFill>
            <a:srgbClr val="171C28"/>
          </a:solidFill>
          <a:ln w="9525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9" name="TextBox 38"/>
          <p:cNvSpPr txBox="1"/>
          <p:nvPr/>
        </p:nvSpPr>
        <p:spPr>
          <a:xfrm>
            <a:off x="868680" y="8275320"/>
            <a:ext cx="5822640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D9B65C"/>
                </a:solidFill>
                <a:latin typeface="맑은 고딕"/>
                <a:ea typeface="맑은 고딕"/>
                <a:cs typeface="맑은 고딕"/>
              </a:rPr>
              <a:t>한 줄 요약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68680" y="8567928"/>
            <a:ext cx="5822640" cy="8161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45000"/>
              </a:lnSpc>
              <a:spcAft>
                <a:spcPts val="600"/>
              </a:spcAft>
            </a:pPr>
            <a:r>
              <a:rPr sz="12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말은 거칠지만 행동은 기여 쪽</a:t>
            </a:r>
            <a:r>
              <a:rPr sz="1250" b="0">
                <a:solidFill>
                  <a:srgbClr val="E9ECF3"/>
                </a:solidFill>
                <a:latin typeface="맑은 고딕"/>
                <a:ea typeface="맑은 고딕"/>
                <a:cs typeface="맑은 고딕"/>
              </a:rPr>
              <a:t>에 쏠려 있는 유저.</a:t>
            </a:r>
          </a:p>
          <a:p>
            <a:pPr algn="l">
              <a:lnSpc>
                <a:spcPct val="145000"/>
              </a:lnSpc>
              <a:spcAft>
                <a:spcPts val="600"/>
              </a:spcAft>
            </a:pPr>
            <a:r>
              <a:rPr sz="1100" b="0">
                <a:solidFill>
                  <a:schemeClr val="bg1"/>
                </a:solidFill>
                <a:latin typeface="맑은 고딕"/>
                <a:ea typeface="맑은 고딕"/>
                <a:cs typeface="맑은 고딕"/>
              </a:rPr>
              <a:t>점화 소서리스를 오래 파온 실전형 딜러이면서, 공략 영상·현물 나눔·자게 로스팅이 동시에 강한 고활동 복합형입니다.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02920" y="10307951"/>
            <a:ext cx="6554160" cy="182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750" b="0">
                <a:solidFill>
                  <a:srgbClr val="4E5669"/>
                </a:solidFill>
                <a:latin typeface="맑은 고딕"/>
                <a:ea typeface="맑은 고딕"/>
                <a:cs typeface="맑은 고딕"/>
              </a:rPr>
              <a:t>IMITATIONS  ·  로스트아크 인벤 활동 성향 분석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02920" y="10307951"/>
            <a:ext cx="6554160" cy="182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750" b="0">
                <a:solidFill>
                  <a:srgbClr val="6E5C33"/>
                </a:solidFill>
                <a:latin typeface="맑은 고딕"/>
                <a:ea typeface="맑은 고딕"/>
                <a:cs typeface="맑은 고딕"/>
              </a:rPr>
              <a:t>01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_p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60000" cy="10692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2920" y="580644"/>
            <a:ext cx="201168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D9B65C"/>
                </a:solidFill>
                <a:latin typeface="맑은 고딕"/>
                <a:ea typeface="맑은 고딕"/>
                <a:cs typeface="맑은 고딕"/>
              </a:rPr>
              <a:t>◆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40664" y="566928"/>
            <a:ext cx="1109472" cy="2377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핵심 프로필</a:t>
            </a:r>
          </a:p>
        </p:txBody>
      </p:sp>
      <p:sp>
        <p:nvSpPr>
          <p:cNvPr id="5" name="Rectangle 4"/>
          <p:cNvSpPr/>
          <p:nvPr/>
        </p:nvSpPr>
        <p:spPr>
          <a:xfrm>
            <a:off x="1886712" y="690372"/>
            <a:ext cx="5170368" cy="12801"/>
          </a:xfrm>
          <a:prstGeom prst="rect">
            <a:avLst/>
          </a:prstGeom>
          <a:gradFill rotWithShape="1">
            <a:gsLst>
              <a:gs pos="0">
                <a:srgbClr val="8F7435"/>
              </a:gs>
              <a:gs pos="100000">
                <a:srgbClr val="14182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502920" y="914400"/>
            <a:ext cx="6554160" cy="4572000"/>
          </a:xfrm>
          <a:prstGeom prst="roundRect">
            <a:avLst>
              <a:gd name="adj" fmla="val 2600"/>
            </a:avLst>
          </a:prstGeom>
          <a:solidFill>
            <a:srgbClr val="11151F"/>
          </a:solidFill>
          <a:ln w="9525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868679" y="1261872"/>
            <a:ext cx="837945" cy="310896"/>
          </a:xfrm>
          <a:prstGeom prst="roundRect">
            <a:avLst>
              <a:gd name="adj" fmla="val 26470"/>
            </a:avLst>
          </a:prstGeom>
          <a:solidFill>
            <a:srgbClr val="212736"/>
          </a:solidFill>
          <a:ln w="28575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900">
              <a:solidFill>
                <a:srgbClr val="FFC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68679" y="1348070"/>
            <a:ext cx="837945" cy="1384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1">
                <a:solidFill>
                  <a:srgbClr val="F3E2AE"/>
                </a:solidFill>
                <a:latin typeface="맑은 고딕"/>
                <a:ea typeface="맑은 고딕"/>
              </a:rPr>
              <a:t>본캐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34642" y="1257300"/>
            <a:ext cx="980440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점화 소서리스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069080" y="1261872"/>
            <a:ext cx="726947" cy="310896"/>
          </a:xfrm>
          <a:prstGeom prst="roundRect">
            <a:avLst>
              <a:gd name="adj" fmla="val 26470"/>
            </a:avLst>
          </a:prstGeom>
          <a:solidFill>
            <a:srgbClr val="212736"/>
          </a:solidFill>
          <a:ln w="28575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069080" y="1348070"/>
            <a:ext cx="726947" cy="1384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900" b="1">
                <a:solidFill>
                  <a:srgbClr val="F3E2AE"/>
                </a:solidFill>
                <a:latin typeface="맑은 고딕"/>
                <a:ea typeface="맑은 고딕"/>
              </a:rPr>
              <a:t>주요 역할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24044" y="1261872"/>
            <a:ext cx="1000760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딜러 · 딜 압축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68680" y="1920239"/>
            <a:ext cx="841247" cy="310896"/>
          </a:xfrm>
          <a:prstGeom prst="roundRect">
            <a:avLst>
              <a:gd name="adj" fmla="val 26470"/>
            </a:avLst>
          </a:prstGeom>
          <a:solidFill>
            <a:srgbClr val="212736"/>
          </a:solidFill>
          <a:ln w="28575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900">
              <a:solidFill>
                <a:srgbClr val="FFC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8680" y="2006437"/>
            <a:ext cx="841247" cy="1384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1">
                <a:solidFill>
                  <a:srgbClr val="F3E2AE"/>
                </a:solidFill>
                <a:latin typeface="맑은 고딕"/>
                <a:ea typeface="맑은 고딕"/>
              </a:rPr>
              <a:t>핵심 관심사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37944" y="1920239"/>
            <a:ext cx="1544320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종말 코어 · 점화 사이클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069080" y="1920239"/>
            <a:ext cx="726947" cy="310896"/>
          </a:xfrm>
          <a:prstGeom prst="roundRect">
            <a:avLst>
              <a:gd name="adj" fmla="val 26470"/>
            </a:avLst>
          </a:prstGeom>
          <a:solidFill>
            <a:srgbClr val="212736"/>
          </a:solidFill>
          <a:ln w="28575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4069080" y="2006437"/>
            <a:ext cx="726947" cy="1384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1">
                <a:solidFill>
                  <a:srgbClr val="F3E2AE"/>
                </a:solidFill>
                <a:latin typeface="맑은 고딕"/>
                <a:ea typeface="맑은 고딕"/>
              </a:rPr>
              <a:t>주 활동처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24044" y="1920239"/>
            <a:ext cx="1508760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소서 직게 · 자유게시판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68680" y="2578607"/>
            <a:ext cx="841247" cy="310896"/>
          </a:xfrm>
          <a:prstGeom prst="roundRect">
            <a:avLst>
              <a:gd name="adj" fmla="val 26470"/>
            </a:avLst>
          </a:prstGeom>
          <a:solidFill>
            <a:srgbClr val="212736"/>
          </a:solidFill>
          <a:ln w="28575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900">
              <a:solidFill>
                <a:srgbClr val="FFC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68680" y="2664805"/>
            <a:ext cx="841247" cy="1384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900" b="1">
                <a:solidFill>
                  <a:srgbClr val="F3E2AE"/>
                </a:solidFill>
                <a:latin typeface="맑은 고딕"/>
                <a:ea typeface="맑은 고딕"/>
              </a:rPr>
              <a:t>레이드 이력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837944" y="2578607"/>
            <a:ext cx="1305560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하브렐 첫 주 클리어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069080" y="2578607"/>
            <a:ext cx="726947" cy="310896"/>
          </a:xfrm>
          <a:prstGeom prst="roundRect">
            <a:avLst>
              <a:gd name="adj" fmla="val 26470"/>
            </a:avLst>
          </a:prstGeom>
          <a:solidFill>
            <a:srgbClr val="212736"/>
          </a:solidFill>
          <a:ln w="28575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4069080" y="2664805"/>
            <a:ext cx="726947" cy="1384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900" b="1">
                <a:solidFill>
                  <a:srgbClr val="F3E2AE"/>
                </a:solidFill>
                <a:latin typeface="맑은 고딕"/>
                <a:ea typeface="맑은 고딕"/>
              </a:rPr>
              <a:t>도전 성향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924044" y="2578607"/>
            <a:ext cx="1524000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익스트림 브렐슈드 도전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68680" y="3236975"/>
            <a:ext cx="837944" cy="310896"/>
          </a:xfrm>
          <a:prstGeom prst="roundRect">
            <a:avLst>
              <a:gd name="adj" fmla="val 26470"/>
            </a:avLst>
          </a:prstGeom>
          <a:solidFill>
            <a:srgbClr val="212736"/>
          </a:solidFill>
          <a:ln w="28575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900">
              <a:solidFill>
                <a:srgbClr val="FFC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68680" y="3323173"/>
            <a:ext cx="837944" cy="1384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1">
                <a:solidFill>
                  <a:srgbClr val="F3E2AE"/>
                </a:solidFill>
                <a:latin typeface="맑은 고딕"/>
                <a:ea typeface="맑은 고딕"/>
              </a:rPr>
              <a:t>공략 기여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834642" y="3236975"/>
            <a:ext cx="1143000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알비온 회피 쇼츠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4069080" y="3236975"/>
            <a:ext cx="726947" cy="310896"/>
          </a:xfrm>
          <a:prstGeom prst="roundRect">
            <a:avLst>
              <a:gd name="adj" fmla="val 26470"/>
            </a:avLst>
          </a:prstGeom>
          <a:solidFill>
            <a:srgbClr val="212736"/>
          </a:solidFill>
          <a:ln w="28575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4069080" y="3323173"/>
            <a:ext cx="726947" cy="1384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1">
                <a:solidFill>
                  <a:srgbClr val="F3E2AE"/>
                </a:solidFill>
                <a:latin typeface="맑은 고딕"/>
                <a:ea typeface="맑은 고딕"/>
              </a:rPr>
              <a:t>대표 클리어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038344" y="3236975"/>
            <a:ext cx="1457960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1관문 7인 광폭 클리어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68681" y="3895343"/>
            <a:ext cx="837944" cy="310896"/>
          </a:xfrm>
          <a:prstGeom prst="roundRect">
            <a:avLst>
              <a:gd name="adj" fmla="val 26470"/>
            </a:avLst>
          </a:prstGeom>
          <a:solidFill>
            <a:srgbClr val="212736"/>
          </a:solidFill>
          <a:ln w="28575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900">
              <a:solidFill>
                <a:srgbClr val="FFC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68681" y="3981541"/>
            <a:ext cx="837944" cy="1384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900" b="1">
                <a:solidFill>
                  <a:srgbClr val="F3E2AE"/>
                </a:solidFill>
                <a:latin typeface="맑은 고딕"/>
                <a:ea typeface="맑은 고딕"/>
              </a:rPr>
              <a:t>대표 히트글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837944" y="3973847"/>
            <a:ext cx="1559560" cy="1538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햄버거 이벤트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4069080" y="3895343"/>
            <a:ext cx="726947" cy="310896"/>
          </a:xfrm>
          <a:prstGeom prst="roundRect">
            <a:avLst>
              <a:gd name="adj" fmla="val 26470"/>
            </a:avLst>
          </a:prstGeom>
          <a:solidFill>
            <a:srgbClr val="212736"/>
          </a:solidFill>
          <a:ln w="28575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4069080" y="3981541"/>
            <a:ext cx="726947" cy="1384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900" b="1">
                <a:solidFill>
                  <a:srgbClr val="F3E2AE"/>
                </a:solidFill>
                <a:latin typeface="맑은 고딕"/>
                <a:ea typeface="맑은 고딕"/>
              </a:rPr>
              <a:t>최고 반응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924044" y="3895343"/>
            <a:ext cx="1290320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추천 75 · 댓글 279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868680" y="4553711"/>
            <a:ext cx="837943" cy="310896"/>
          </a:xfrm>
          <a:prstGeom prst="roundRect">
            <a:avLst>
              <a:gd name="adj" fmla="val 26470"/>
            </a:avLst>
          </a:prstGeom>
          <a:solidFill>
            <a:srgbClr val="212736"/>
          </a:solidFill>
          <a:ln w="28575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900">
              <a:solidFill>
                <a:srgbClr val="FFC0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68680" y="4639909"/>
            <a:ext cx="837943" cy="1384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1">
                <a:solidFill>
                  <a:srgbClr val="F3E2AE"/>
                </a:solidFill>
                <a:latin typeface="맑은 고딕"/>
                <a:ea typeface="맑은 고딕"/>
              </a:rPr>
              <a:t>나눔 이력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837944" y="4549709"/>
            <a:ext cx="1747520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롯데리아 · 배민쿠폰 · 굿즈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4069080" y="4553711"/>
            <a:ext cx="726947" cy="310896"/>
          </a:xfrm>
          <a:prstGeom prst="roundRect">
            <a:avLst>
              <a:gd name="adj" fmla="val 26470"/>
            </a:avLst>
          </a:prstGeom>
          <a:solidFill>
            <a:srgbClr val="212736"/>
          </a:solidFill>
          <a:ln w="28575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41" name="TextBox 40"/>
          <p:cNvSpPr txBox="1"/>
          <p:nvPr/>
        </p:nvSpPr>
        <p:spPr>
          <a:xfrm>
            <a:off x="4069080" y="4639909"/>
            <a:ext cx="726947" cy="1384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1">
                <a:solidFill>
                  <a:srgbClr val="F3E2AE"/>
                </a:solidFill>
                <a:latin typeface="맑은 고딕"/>
                <a:ea typeface="맑은 고딕"/>
              </a:rPr>
              <a:t>로아 애정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924044" y="4553711"/>
            <a:ext cx="436879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최상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68680" y="4974336"/>
            <a:ext cx="58226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50" b="0">
                <a:solidFill>
                  <a:srgbClr val="6B7488"/>
                </a:solidFill>
                <a:latin typeface="맑은 고딕"/>
                <a:ea typeface="맑은 고딕"/>
                <a:cs typeface="맑은 고딕"/>
              </a:rPr>
              <a:t>‘Imitations’로 표시된 인벤 공개 게시글·댓글만을 근거로 정리한 프로필입니다.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02920" y="5829300"/>
            <a:ext cx="201168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D9B65C"/>
                </a:solidFill>
                <a:latin typeface="맑은 고딕"/>
                <a:ea typeface="맑은 고딕"/>
                <a:cs typeface="맑은 고딕"/>
              </a:rPr>
              <a:t>◆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40664" y="5815584"/>
            <a:ext cx="1345184" cy="2377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관심 주제 분포</a:t>
            </a:r>
          </a:p>
        </p:txBody>
      </p:sp>
      <p:sp>
        <p:nvSpPr>
          <p:cNvPr id="46" name="Rectangle 45"/>
          <p:cNvSpPr/>
          <p:nvPr/>
        </p:nvSpPr>
        <p:spPr>
          <a:xfrm>
            <a:off x="2122424" y="5939028"/>
            <a:ext cx="4934656" cy="12801"/>
          </a:xfrm>
          <a:prstGeom prst="rect">
            <a:avLst/>
          </a:prstGeom>
          <a:gradFill rotWithShape="1">
            <a:gsLst>
              <a:gs pos="0">
                <a:srgbClr val="8F7435"/>
              </a:gs>
              <a:gs pos="100000">
                <a:srgbClr val="14182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47" name="TextBox 46"/>
          <p:cNvSpPr txBox="1"/>
          <p:nvPr/>
        </p:nvSpPr>
        <p:spPr>
          <a:xfrm>
            <a:off x="740664" y="6089904"/>
            <a:ext cx="6279840" cy="1308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50" b="0">
                <a:solidFill>
                  <a:schemeClr val="bg1"/>
                </a:solidFill>
                <a:latin typeface="맑은 고딕"/>
                <a:ea typeface="맑은 고딕"/>
                <a:cs typeface="맑은 고딕"/>
              </a:rPr>
              <a:t>최근 게시글·댓글 기준 추정 비중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502920" y="6291072"/>
            <a:ext cx="6554160" cy="3474720"/>
          </a:xfrm>
          <a:prstGeom prst="roundRect">
            <a:avLst>
              <a:gd name="adj" fmla="val 3421"/>
            </a:avLst>
          </a:prstGeom>
          <a:solidFill>
            <a:srgbClr val="11151F"/>
          </a:solidFill>
          <a:ln w="9525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49" name="TextBox 48"/>
          <p:cNvSpPr txBox="1"/>
          <p:nvPr/>
        </p:nvSpPr>
        <p:spPr>
          <a:xfrm>
            <a:off x="868680" y="6569964"/>
            <a:ext cx="219456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>
                <a:solidFill>
                  <a:srgbClr val="E9ECF3"/>
                </a:solidFill>
                <a:latin typeface="맑은 고딕"/>
                <a:ea typeface="맑은 고딕"/>
                <a:cs typeface="맑은 고딕"/>
              </a:rPr>
              <a:t>자게 일상 · 잡담 · 이니빵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3172968" y="6620256"/>
            <a:ext cx="3017520" cy="132588"/>
          </a:xfrm>
          <a:prstGeom prst="roundRect">
            <a:avLst>
              <a:gd name="adj" fmla="val 50000"/>
            </a:avLst>
          </a:prstGeom>
          <a:solidFill>
            <a:srgbClr val="1B202D"/>
          </a:solidFill>
          <a:ln w="6350">
            <a:solidFill>
              <a:srgbClr val="272D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51" name="Rounded Rectangle 50"/>
          <p:cNvSpPr/>
          <p:nvPr/>
        </p:nvSpPr>
        <p:spPr>
          <a:xfrm>
            <a:off x="3172968" y="6620256"/>
            <a:ext cx="2816352" cy="13258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7E6027"/>
              </a:gs>
              <a:gs pos="100000">
                <a:srgbClr val="F3E2AE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52" name="TextBox 51"/>
          <p:cNvSpPr txBox="1"/>
          <p:nvPr/>
        </p:nvSpPr>
        <p:spPr>
          <a:xfrm>
            <a:off x="6318504" y="6551676"/>
            <a:ext cx="384048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0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28%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868680" y="7063740"/>
            <a:ext cx="219456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>
                <a:solidFill>
                  <a:srgbClr val="E9ECF3"/>
                </a:solidFill>
                <a:latin typeface="맑은 고딕"/>
                <a:ea typeface="맑은 고딕"/>
                <a:cs typeface="맑은 고딕"/>
              </a:rPr>
              <a:t>소서리스 · 밸런스 방어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3172968" y="7114032"/>
            <a:ext cx="3017520" cy="132588"/>
          </a:xfrm>
          <a:prstGeom prst="roundRect">
            <a:avLst>
              <a:gd name="adj" fmla="val 50000"/>
            </a:avLst>
          </a:prstGeom>
          <a:solidFill>
            <a:srgbClr val="1B202D"/>
          </a:solidFill>
          <a:ln w="6350">
            <a:solidFill>
              <a:srgbClr val="272D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55" name="Rounded Rectangle 54"/>
          <p:cNvSpPr/>
          <p:nvPr/>
        </p:nvSpPr>
        <p:spPr>
          <a:xfrm>
            <a:off x="3172968" y="7114032"/>
            <a:ext cx="2414016" cy="13258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A35C12"/>
              </a:gs>
              <a:gs pos="100000">
                <a:srgbClr val="F2A52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56" name="TextBox 55"/>
          <p:cNvSpPr txBox="1"/>
          <p:nvPr/>
        </p:nvSpPr>
        <p:spPr>
          <a:xfrm>
            <a:off x="6318504" y="7045452"/>
            <a:ext cx="384048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0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24%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868680" y="7557516"/>
            <a:ext cx="219456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>
                <a:solidFill>
                  <a:srgbClr val="E9ECF3"/>
                </a:solidFill>
                <a:latin typeface="맑은 고딕"/>
                <a:ea typeface="맑은 고딕"/>
                <a:cs typeface="맑은 고딕"/>
              </a:rPr>
              <a:t>나눔 · 이벤트 진행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3172968" y="7607808"/>
            <a:ext cx="3017520" cy="132588"/>
          </a:xfrm>
          <a:prstGeom prst="roundRect">
            <a:avLst>
              <a:gd name="adj" fmla="val 50000"/>
            </a:avLst>
          </a:prstGeom>
          <a:solidFill>
            <a:srgbClr val="1B202D"/>
          </a:solidFill>
          <a:ln w="6350">
            <a:solidFill>
              <a:srgbClr val="272D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59" name="Rounded Rectangle 58"/>
          <p:cNvSpPr/>
          <p:nvPr/>
        </p:nvSpPr>
        <p:spPr>
          <a:xfrm>
            <a:off x="3172968" y="7607808"/>
            <a:ext cx="1810511" cy="13258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9E2F33"/>
              </a:gs>
              <a:gs pos="100000">
                <a:srgbClr val="EE6B5E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0" name="TextBox 59"/>
          <p:cNvSpPr txBox="1"/>
          <p:nvPr/>
        </p:nvSpPr>
        <p:spPr>
          <a:xfrm>
            <a:off x="6318504" y="7539228"/>
            <a:ext cx="384048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0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18%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68680" y="8051292"/>
            <a:ext cx="219456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>
                <a:solidFill>
                  <a:srgbClr val="E9ECF3"/>
                </a:solidFill>
                <a:latin typeface="맑은 고딕"/>
                <a:ea typeface="맑은 고딕"/>
                <a:cs typeface="맑은 고딕"/>
              </a:rPr>
              <a:t>레이드 · 공략 영상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3172968" y="8101583"/>
            <a:ext cx="3017520" cy="132588"/>
          </a:xfrm>
          <a:prstGeom prst="roundRect">
            <a:avLst>
              <a:gd name="adj" fmla="val 50000"/>
            </a:avLst>
          </a:prstGeom>
          <a:solidFill>
            <a:srgbClr val="1B202D"/>
          </a:solidFill>
          <a:ln w="6350">
            <a:solidFill>
              <a:srgbClr val="272D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3" name="Rounded Rectangle 62"/>
          <p:cNvSpPr/>
          <p:nvPr/>
        </p:nvSpPr>
        <p:spPr>
          <a:xfrm>
            <a:off x="3172968" y="8101583"/>
            <a:ext cx="1609343" cy="13258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146B6B"/>
              </a:gs>
              <a:gs pos="100000">
                <a:srgbClr val="3DD6B0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4" name="TextBox 63"/>
          <p:cNvSpPr txBox="1"/>
          <p:nvPr/>
        </p:nvSpPr>
        <p:spPr>
          <a:xfrm>
            <a:off x="6318504" y="8033004"/>
            <a:ext cx="384048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0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16%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868680" y="8545067"/>
            <a:ext cx="219456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>
                <a:solidFill>
                  <a:srgbClr val="E9ECF3"/>
                </a:solidFill>
                <a:latin typeface="맑은 고딕"/>
                <a:ea typeface="맑은 고딕"/>
                <a:cs typeface="맑은 고딕"/>
              </a:rPr>
              <a:t>닉네임 분석 · 로스팅</a:t>
            </a:r>
          </a:p>
        </p:txBody>
      </p:sp>
      <p:sp>
        <p:nvSpPr>
          <p:cNvPr id="66" name="Rounded Rectangle 65"/>
          <p:cNvSpPr/>
          <p:nvPr/>
        </p:nvSpPr>
        <p:spPr>
          <a:xfrm>
            <a:off x="3172968" y="8595359"/>
            <a:ext cx="3017520" cy="132588"/>
          </a:xfrm>
          <a:prstGeom prst="roundRect">
            <a:avLst>
              <a:gd name="adj" fmla="val 50000"/>
            </a:avLst>
          </a:prstGeom>
          <a:solidFill>
            <a:srgbClr val="1B202D"/>
          </a:solidFill>
          <a:ln w="6350">
            <a:solidFill>
              <a:srgbClr val="272D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7" name="Rounded Rectangle 66"/>
          <p:cNvSpPr/>
          <p:nvPr/>
        </p:nvSpPr>
        <p:spPr>
          <a:xfrm>
            <a:off x="3172968" y="8595359"/>
            <a:ext cx="804671" cy="13258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5C30A8"/>
              </a:gs>
              <a:gs pos="100000">
                <a:srgbClr val="A96DF7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8" name="TextBox 67"/>
          <p:cNvSpPr txBox="1"/>
          <p:nvPr/>
        </p:nvSpPr>
        <p:spPr>
          <a:xfrm>
            <a:off x="6318504" y="8526780"/>
            <a:ext cx="384048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0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8%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868680" y="9038843"/>
            <a:ext cx="219456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>
                <a:solidFill>
                  <a:srgbClr val="E9ECF3"/>
                </a:solidFill>
                <a:latin typeface="맑은 고딕"/>
                <a:ea typeface="맑은 고딕"/>
                <a:cs typeface="맑은 고딕"/>
              </a:rPr>
              <a:t>주식 · 경제 · 시사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3172968" y="9089135"/>
            <a:ext cx="3017520" cy="132588"/>
          </a:xfrm>
          <a:prstGeom prst="roundRect">
            <a:avLst>
              <a:gd name="adj" fmla="val 50000"/>
            </a:avLst>
          </a:prstGeom>
          <a:solidFill>
            <a:srgbClr val="1B202D"/>
          </a:solidFill>
          <a:ln w="6350">
            <a:solidFill>
              <a:srgbClr val="272D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71" name="Rounded Rectangle 70"/>
          <p:cNvSpPr/>
          <p:nvPr/>
        </p:nvSpPr>
        <p:spPr>
          <a:xfrm>
            <a:off x="3172968" y="9089135"/>
            <a:ext cx="603504" cy="13258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2C5D9E"/>
              </a:gs>
              <a:gs pos="100000">
                <a:srgbClr val="5DA8EE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72" name="TextBox 71"/>
          <p:cNvSpPr txBox="1"/>
          <p:nvPr/>
        </p:nvSpPr>
        <p:spPr>
          <a:xfrm>
            <a:off x="6318504" y="9020555"/>
            <a:ext cx="384048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0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6%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868680" y="9308592"/>
            <a:ext cx="58226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50" b="0">
                <a:solidFill>
                  <a:srgbClr val="6B7488"/>
                </a:solidFill>
                <a:latin typeface="맑은 고딕"/>
                <a:ea typeface="맑은 고딕"/>
                <a:cs typeface="맑은 고딕"/>
              </a:rPr>
              <a:t>정보 전달 하나에 집중하기보다 사람들과 계속 말을 섞고 반응을 확인하는 쪽에 무게가 있습니다.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502920" y="10307951"/>
            <a:ext cx="6554160" cy="182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750" b="0">
                <a:solidFill>
                  <a:srgbClr val="4E5669"/>
                </a:solidFill>
                <a:latin typeface="맑은 고딕"/>
                <a:ea typeface="맑은 고딕"/>
                <a:cs typeface="맑은 고딕"/>
              </a:rPr>
              <a:t>IMITATIONS  ·  로스트아크 인벤 활동 성향 분석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502920" y="10307951"/>
            <a:ext cx="6554160" cy="182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750" b="0">
                <a:solidFill>
                  <a:srgbClr val="6E5C33"/>
                </a:solidFill>
                <a:latin typeface="맑은 고딕"/>
                <a:ea typeface="맑은 고딕"/>
                <a:cs typeface="맑은 고딕"/>
              </a:rPr>
              <a:t>02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_p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60000" cy="10692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2920" y="580644"/>
            <a:ext cx="201168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D9B65C"/>
                </a:solidFill>
                <a:latin typeface="맑은 고딕"/>
                <a:ea typeface="맑은 고딕"/>
                <a:cs typeface="맑은 고딕"/>
              </a:rPr>
              <a:t>◆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40664" y="566928"/>
            <a:ext cx="2265934" cy="2377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로스트아크 플레이 스타일</a:t>
            </a:r>
          </a:p>
        </p:txBody>
      </p:sp>
      <p:sp>
        <p:nvSpPr>
          <p:cNvPr id="5" name="Rectangle 4"/>
          <p:cNvSpPr/>
          <p:nvPr/>
        </p:nvSpPr>
        <p:spPr>
          <a:xfrm>
            <a:off x="3043174" y="690372"/>
            <a:ext cx="4013906" cy="12801"/>
          </a:xfrm>
          <a:prstGeom prst="rect">
            <a:avLst/>
          </a:prstGeom>
          <a:gradFill rotWithShape="1">
            <a:gsLst>
              <a:gs pos="0">
                <a:srgbClr val="8F7435"/>
              </a:gs>
              <a:gs pos="100000">
                <a:srgbClr val="14182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502920" y="914400"/>
            <a:ext cx="6554160" cy="4846320"/>
          </a:xfrm>
          <a:prstGeom prst="roundRect">
            <a:avLst>
              <a:gd name="adj" fmla="val 2452"/>
            </a:avLst>
          </a:prstGeom>
          <a:solidFill>
            <a:srgbClr val="11151F"/>
          </a:solidFill>
          <a:ln w="9525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868680" y="1207008"/>
            <a:ext cx="1102360" cy="274320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6B57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68680" y="1207008"/>
            <a:ext cx="1102360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950" b="0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점화 소서 본캐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089912" y="1207008"/>
            <a:ext cx="1223010" cy="274320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6B57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089912" y="1207008"/>
            <a:ext cx="1223010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950" b="0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상위 레이드 실전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431794" y="1207008"/>
            <a:ext cx="947928" cy="274320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6B57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3431794" y="1207008"/>
            <a:ext cx="947928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950" b="0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영상형 공략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498594" y="1207008"/>
            <a:ext cx="1102360" cy="274320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6B57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498594" y="1207008"/>
            <a:ext cx="1102360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950" b="0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현장 체감 연구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68680" y="1572768"/>
            <a:ext cx="1223010" cy="274320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6B57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868680" y="1572768"/>
            <a:ext cx="1223010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950" b="0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나눔 이벤트 진행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210562" y="1572768"/>
            <a:ext cx="827278" cy="274320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6B57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2210562" y="1572768"/>
            <a:ext cx="827278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950" b="0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자게 상주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68680" y="2093976"/>
            <a:ext cx="1481328" cy="14619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50" b="0">
                <a:solidFill>
                  <a:schemeClr val="bg1"/>
                </a:solidFill>
                <a:latin typeface="맑은 고딕"/>
                <a:ea typeface="맑은 고딕"/>
                <a:cs typeface="맑은 고딕"/>
              </a:rPr>
              <a:t>숙제 · 안정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459736" y="2121408"/>
            <a:ext cx="2651760" cy="105156"/>
          </a:xfrm>
          <a:prstGeom prst="roundRect">
            <a:avLst>
              <a:gd name="adj" fmla="val 50000"/>
            </a:avLst>
          </a:prstGeom>
          <a:solidFill>
            <a:srgbClr val="1B202D"/>
          </a:solidFill>
          <a:ln w="6350">
            <a:solidFill>
              <a:srgbClr val="272D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3780129" y="2132380"/>
            <a:ext cx="10972" cy="83210"/>
          </a:xfrm>
          <a:prstGeom prst="rect">
            <a:avLst/>
          </a:prstGeom>
          <a:solidFill>
            <a:srgbClr val="3A425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2" name="Rounded Rectangle 21"/>
          <p:cNvSpPr/>
          <p:nvPr/>
        </p:nvSpPr>
        <p:spPr>
          <a:xfrm>
            <a:off x="3785616" y="2121408"/>
            <a:ext cx="928115" cy="105156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7E6027"/>
              </a:gs>
              <a:gs pos="100000">
                <a:srgbClr val="F3E2AE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3" name="Rounded Rectangle 22"/>
          <p:cNvSpPr/>
          <p:nvPr/>
        </p:nvSpPr>
        <p:spPr>
          <a:xfrm>
            <a:off x="4663440" y="2095804"/>
            <a:ext cx="100584" cy="156362"/>
          </a:xfrm>
          <a:prstGeom prst="roundRect">
            <a:avLst>
              <a:gd name="adj" fmla="val 50000"/>
            </a:avLst>
          </a:prstGeom>
          <a:solidFill>
            <a:srgbClr val="F3E2AE"/>
          </a:solidFill>
          <a:ln w="6350">
            <a:solidFill>
              <a:srgbClr val="1A140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5221224" y="2093976"/>
            <a:ext cx="1481328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하드 · 도전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459736" y="2340864"/>
            <a:ext cx="3749039" cy="1308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50" b="0">
                <a:solidFill>
                  <a:schemeClr val="bg1"/>
                </a:solidFill>
                <a:latin typeface="맑은 고딕"/>
                <a:ea typeface="맑은 고딕"/>
                <a:cs typeface="맑은 고딕"/>
              </a:rPr>
              <a:t>하브렐 첫 주 클리어, 익스트림 지속 도전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68680" y="2752344"/>
            <a:ext cx="1481328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본캐 집중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2459736" y="2779776"/>
            <a:ext cx="2651760" cy="105156"/>
          </a:xfrm>
          <a:prstGeom prst="roundRect">
            <a:avLst>
              <a:gd name="adj" fmla="val 50000"/>
            </a:avLst>
          </a:prstGeom>
          <a:solidFill>
            <a:srgbClr val="1B202D"/>
          </a:solidFill>
          <a:ln w="6350">
            <a:solidFill>
              <a:srgbClr val="272D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3780129" y="2790748"/>
            <a:ext cx="10972" cy="83210"/>
          </a:xfrm>
          <a:prstGeom prst="rect">
            <a:avLst/>
          </a:prstGeom>
          <a:solidFill>
            <a:srgbClr val="3A425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9" name="Rounded Rectangle 28"/>
          <p:cNvSpPr/>
          <p:nvPr/>
        </p:nvSpPr>
        <p:spPr>
          <a:xfrm>
            <a:off x="2990088" y="2779776"/>
            <a:ext cx="795528" cy="105156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7E6027"/>
              </a:gs>
              <a:gs pos="100000">
                <a:srgbClr val="F3E2AE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0" name="Rounded Rectangle 29"/>
          <p:cNvSpPr/>
          <p:nvPr/>
        </p:nvSpPr>
        <p:spPr>
          <a:xfrm>
            <a:off x="2939796" y="2754172"/>
            <a:ext cx="100584" cy="156362"/>
          </a:xfrm>
          <a:prstGeom prst="roundRect">
            <a:avLst>
              <a:gd name="adj" fmla="val 50000"/>
            </a:avLst>
          </a:prstGeom>
          <a:solidFill>
            <a:srgbClr val="F3E2AE"/>
          </a:solidFill>
          <a:ln w="6350">
            <a:solidFill>
              <a:srgbClr val="1A140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5221224" y="2752344"/>
            <a:ext cx="1481328" cy="14619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>
                <a:solidFill>
                  <a:schemeClr val="bg1"/>
                </a:solidFill>
                <a:latin typeface="맑은 고딕"/>
                <a:ea typeface="맑은 고딕"/>
                <a:cs typeface="맑은 고딕"/>
              </a:rPr>
              <a:t>다캐릭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459736" y="2999232"/>
            <a:ext cx="3749039" cy="1308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50" b="0">
                <a:solidFill>
                  <a:schemeClr val="bg1"/>
                </a:solidFill>
                <a:latin typeface="맑은 고딕"/>
                <a:ea typeface="맑은 고딕"/>
                <a:cs typeface="맑은 고딕"/>
              </a:rPr>
              <a:t>점화 소서리스 단일 집중 운용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68680" y="3410712"/>
            <a:ext cx="1481328" cy="14619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50" b="0">
                <a:solidFill>
                  <a:schemeClr val="bg1"/>
                </a:solidFill>
                <a:latin typeface="맑은 고딕"/>
                <a:ea typeface="맑은 고딕"/>
                <a:cs typeface="맑은 고딕"/>
              </a:rPr>
              <a:t>이론 · 계산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2459736" y="3438144"/>
            <a:ext cx="2651760" cy="105156"/>
          </a:xfrm>
          <a:prstGeom prst="roundRect">
            <a:avLst>
              <a:gd name="adj" fmla="val 50000"/>
            </a:avLst>
          </a:prstGeom>
          <a:solidFill>
            <a:srgbClr val="1B202D"/>
          </a:solidFill>
          <a:ln w="6350">
            <a:solidFill>
              <a:srgbClr val="272D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5" name="Rectangle 34"/>
          <p:cNvSpPr/>
          <p:nvPr/>
        </p:nvSpPr>
        <p:spPr>
          <a:xfrm>
            <a:off x="3780129" y="3449116"/>
            <a:ext cx="10972" cy="83210"/>
          </a:xfrm>
          <a:prstGeom prst="rect">
            <a:avLst/>
          </a:prstGeom>
          <a:solidFill>
            <a:srgbClr val="3A425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6" name="Rounded Rectangle 35"/>
          <p:cNvSpPr/>
          <p:nvPr/>
        </p:nvSpPr>
        <p:spPr>
          <a:xfrm>
            <a:off x="3785616" y="3438144"/>
            <a:ext cx="848563" cy="105156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7E6027"/>
              </a:gs>
              <a:gs pos="100000">
                <a:srgbClr val="F3E2AE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7" name="Rounded Rectangle 36"/>
          <p:cNvSpPr/>
          <p:nvPr/>
        </p:nvSpPr>
        <p:spPr>
          <a:xfrm>
            <a:off x="4583887" y="3412540"/>
            <a:ext cx="100584" cy="156362"/>
          </a:xfrm>
          <a:prstGeom prst="roundRect">
            <a:avLst>
              <a:gd name="adj" fmla="val 50000"/>
            </a:avLst>
          </a:prstGeom>
          <a:solidFill>
            <a:srgbClr val="F3E2AE"/>
          </a:solidFill>
          <a:ln w="6350">
            <a:solidFill>
              <a:srgbClr val="1A140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5221224" y="3410712"/>
            <a:ext cx="1481328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실전 · 체감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459736" y="3657600"/>
            <a:ext cx="3749039" cy="1308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50" b="0">
                <a:solidFill>
                  <a:schemeClr val="bg1"/>
                </a:solidFill>
                <a:latin typeface="맑은 고딕"/>
                <a:ea typeface="맑은 고딕"/>
                <a:cs typeface="맑은 고딕"/>
              </a:rPr>
              <a:t>직접 세팅하고 쳐 본 결과를 빠르게 공유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68680" y="4069079"/>
            <a:ext cx="1481328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전투 · 레이드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2459736" y="4096511"/>
            <a:ext cx="2651760" cy="105156"/>
          </a:xfrm>
          <a:prstGeom prst="roundRect">
            <a:avLst>
              <a:gd name="adj" fmla="val 50000"/>
            </a:avLst>
          </a:prstGeom>
          <a:solidFill>
            <a:srgbClr val="1B202D"/>
          </a:solidFill>
          <a:ln w="6350">
            <a:solidFill>
              <a:srgbClr val="272D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42" name="Rectangle 41"/>
          <p:cNvSpPr/>
          <p:nvPr/>
        </p:nvSpPr>
        <p:spPr>
          <a:xfrm>
            <a:off x="3780129" y="4107484"/>
            <a:ext cx="10972" cy="83210"/>
          </a:xfrm>
          <a:prstGeom prst="rect">
            <a:avLst/>
          </a:prstGeom>
          <a:solidFill>
            <a:srgbClr val="3A425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43" name="Rounded Rectangle 42"/>
          <p:cNvSpPr/>
          <p:nvPr/>
        </p:nvSpPr>
        <p:spPr>
          <a:xfrm>
            <a:off x="3043123" y="4096511"/>
            <a:ext cx="742492" cy="105156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7E6027"/>
              </a:gs>
              <a:gs pos="100000">
                <a:srgbClr val="F3E2AE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44" name="Rounded Rectangle 43"/>
          <p:cNvSpPr/>
          <p:nvPr/>
        </p:nvSpPr>
        <p:spPr>
          <a:xfrm>
            <a:off x="2992831" y="4070908"/>
            <a:ext cx="100584" cy="156362"/>
          </a:xfrm>
          <a:prstGeom prst="roundRect">
            <a:avLst>
              <a:gd name="adj" fmla="val 50000"/>
            </a:avLst>
          </a:prstGeom>
          <a:solidFill>
            <a:srgbClr val="F3E2AE"/>
          </a:solidFill>
          <a:ln w="6350">
            <a:solidFill>
              <a:srgbClr val="1A140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45" name="TextBox 44"/>
          <p:cNvSpPr txBox="1"/>
          <p:nvPr/>
        </p:nvSpPr>
        <p:spPr>
          <a:xfrm>
            <a:off x="5221224" y="4069079"/>
            <a:ext cx="1481328" cy="14619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>
                <a:solidFill>
                  <a:schemeClr val="bg1"/>
                </a:solidFill>
                <a:latin typeface="맑은 고딕"/>
                <a:ea typeface="맑은 고딕"/>
                <a:cs typeface="맑은 고딕"/>
              </a:rPr>
              <a:t>생활 · 수집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459736" y="4315968"/>
            <a:ext cx="3749039" cy="1308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lang="ko-KR" altLang="en-US" sz="850" b="0">
                <a:solidFill>
                  <a:schemeClr val="bg1"/>
                </a:solidFill>
                <a:latin typeface="맑은 고딕"/>
                <a:ea typeface="맑은 고딕"/>
                <a:cs typeface="맑은 고딕"/>
              </a:rPr>
              <a:t>고대</a:t>
            </a:r>
            <a:r>
              <a:rPr sz="850" b="0">
                <a:solidFill>
                  <a:schemeClr val="bg1"/>
                </a:solidFill>
                <a:latin typeface="맑은 고딕"/>
                <a:ea typeface="맑은 고딕"/>
                <a:cs typeface="맑은 고딕"/>
              </a:rPr>
              <a:t> 코어 · 딜 압축 등 레이드 성능 중심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68680" y="4727447"/>
            <a:ext cx="1481328" cy="14619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50" b="0">
                <a:solidFill>
                  <a:schemeClr val="bg1"/>
                </a:solidFill>
                <a:latin typeface="맑은 고딕"/>
                <a:ea typeface="맑은 고딕"/>
                <a:cs typeface="맑은 고딕"/>
              </a:rPr>
              <a:t>정보 전달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2459736" y="4754879"/>
            <a:ext cx="2651760" cy="105156"/>
          </a:xfrm>
          <a:prstGeom prst="roundRect">
            <a:avLst>
              <a:gd name="adj" fmla="val 50000"/>
            </a:avLst>
          </a:prstGeom>
          <a:solidFill>
            <a:srgbClr val="1B202D"/>
          </a:solidFill>
          <a:ln w="6350">
            <a:solidFill>
              <a:srgbClr val="272D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49" name="Rectangle 48"/>
          <p:cNvSpPr/>
          <p:nvPr/>
        </p:nvSpPr>
        <p:spPr>
          <a:xfrm>
            <a:off x="3780129" y="4765852"/>
            <a:ext cx="10972" cy="83210"/>
          </a:xfrm>
          <a:prstGeom prst="rect">
            <a:avLst/>
          </a:prstGeom>
          <a:solidFill>
            <a:srgbClr val="3A425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50" name="Rounded Rectangle 49"/>
          <p:cNvSpPr/>
          <p:nvPr/>
        </p:nvSpPr>
        <p:spPr>
          <a:xfrm>
            <a:off x="3785616" y="4754879"/>
            <a:ext cx="530351" cy="105156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7E6027"/>
              </a:gs>
              <a:gs pos="100000">
                <a:srgbClr val="F3E2AE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51" name="Rounded Rectangle 50"/>
          <p:cNvSpPr/>
          <p:nvPr/>
        </p:nvSpPr>
        <p:spPr>
          <a:xfrm>
            <a:off x="4265676" y="4729276"/>
            <a:ext cx="100584" cy="156362"/>
          </a:xfrm>
          <a:prstGeom prst="roundRect">
            <a:avLst>
              <a:gd name="adj" fmla="val 50000"/>
            </a:avLst>
          </a:prstGeom>
          <a:solidFill>
            <a:srgbClr val="F3E2AE"/>
          </a:solidFill>
          <a:ln w="6350">
            <a:solidFill>
              <a:srgbClr val="1A140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52" name="TextBox 51"/>
          <p:cNvSpPr txBox="1"/>
          <p:nvPr/>
        </p:nvSpPr>
        <p:spPr>
          <a:xfrm>
            <a:off x="5221224" y="4727447"/>
            <a:ext cx="1481328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교류 · 반응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2459736" y="4974336"/>
            <a:ext cx="3749039" cy="1308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50" b="0">
                <a:solidFill>
                  <a:schemeClr val="bg1"/>
                </a:solidFill>
                <a:latin typeface="맑은 고딕"/>
                <a:ea typeface="맑은 고딕"/>
                <a:cs typeface="맑은 고딕"/>
              </a:rPr>
              <a:t>최근엔 자게 실시간 반응 비중이 더 큼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868680" y="5358384"/>
            <a:ext cx="5932170" cy="1308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50" b="0">
                <a:solidFill>
                  <a:schemeClr val="bg1"/>
                </a:solidFill>
                <a:latin typeface="맑은 고딕"/>
                <a:ea typeface="맑은 고딕"/>
                <a:cs typeface="맑은 고딕"/>
              </a:rPr>
              <a:t>이론식을 정밀하게 구축하는 계산형이 아니라, 직접 세팅하고 실전에서 확인한 결과를 바로 공유하는 현장 체감형입니다.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02920" y="6103620"/>
            <a:ext cx="201168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D9B65C"/>
                </a:solidFill>
                <a:latin typeface="맑은 고딕"/>
                <a:ea typeface="맑은 고딕"/>
                <a:cs typeface="맑은 고딕"/>
              </a:rPr>
              <a:t>◆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740664" y="6089904"/>
            <a:ext cx="1293622" cy="2377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성향 잠재능력</a:t>
            </a:r>
          </a:p>
        </p:txBody>
      </p:sp>
      <p:sp>
        <p:nvSpPr>
          <p:cNvPr id="57" name="Rectangle 56"/>
          <p:cNvSpPr/>
          <p:nvPr/>
        </p:nvSpPr>
        <p:spPr>
          <a:xfrm>
            <a:off x="2070862" y="6213348"/>
            <a:ext cx="4986217" cy="12801"/>
          </a:xfrm>
          <a:prstGeom prst="rect">
            <a:avLst/>
          </a:prstGeom>
          <a:gradFill rotWithShape="1">
            <a:gsLst>
              <a:gs pos="0">
                <a:srgbClr val="8F7435"/>
              </a:gs>
              <a:gs pos="100000">
                <a:srgbClr val="14182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58" name="TextBox 57"/>
          <p:cNvSpPr txBox="1"/>
          <p:nvPr/>
        </p:nvSpPr>
        <p:spPr>
          <a:xfrm>
            <a:off x="740664" y="6364224"/>
            <a:ext cx="6279840" cy="1308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50" b="0">
                <a:solidFill>
                  <a:schemeClr val="bg1"/>
                </a:solidFill>
                <a:latin typeface="맑은 고딕"/>
                <a:ea typeface="맑은 고딕"/>
                <a:cs typeface="맑은 고딕"/>
              </a:rPr>
              <a:t>활동 근거의 강도를 등급으로 환산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502920" y="6565392"/>
            <a:ext cx="6554160" cy="3401568"/>
          </a:xfrm>
          <a:prstGeom prst="roundRect">
            <a:avLst>
              <a:gd name="adj" fmla="val 3494"/>
            </a:avLst>
          </a:prstGeom>
          <a:solidFill>
            <a:srgbClr val="11151F"/>
          </a:solidFill>
          <a:ln w="9525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0" name="Rounded Rectangle 59"/>
          <p:cNvSpPr/>
          <p:nvPr/>
        </p:nvSpPr>
        <p:spPr>
          <a:xfrm>
            <a:off x="868680" y="6931151"/>
            <a:ext cx="566928" cy="256032"/>
          </a:xfrm>
          <a:prstGeom prst="roundRect">
            <a:avLst>
              <a:gd name="adj" fmla="val 21428"/>
            </a:avLst>
          </a:prstGeom>
          <a:gradFill rotWithShape="1">
            <a:gsLst>
              <a:gs pos="0">
                <a:srgbClr val="B8A16A"/>
              </a:gs>
              <a:gs pos="100000">
                <a:srgbClr val="E4D4A6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1" name="TextBox 60"/>
          <p:cNvSpPr txBox="1"/>
          <p:nvPr/>
        </p:nvSpPr>
        <p:spPr>
          <a:xfrm>
            <a:off x="868680" y="6931151"/>
            <a:ext cx="566928" cy="2560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1">
                <a:solidFill>
                  <a:srgbClr val="2A220C"/>
                </a:solidFill>
                <a:latin typeface="맑은 고딕"/>
                <a:ea typeface="맑은 고딕"/>
                <a:cs typeface="맑은 고딕"/>
              </a:rPr>
              <a:t>고대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1581912" y="6876288"/>
            <a:ext cx="509112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점화 소서리스 본캐 장기 운용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1581912" y="7150607"/>
            <a:ext cx="5036256" cy="15497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900" b="0">
                <a:solidFill>
                  <a:schemeClr val="bg2"/>
                </a:solidFill>
                <a:latin typeface="맑은 고딕"/>
                <a:ea typeface="맑은 고딕"/>
                <a:cs typeface="맑은 고딕"/>
              </a:rPr>
              <a:t>종말의 시작 · 반복된 종말 확보, 코어 우선순위를 직접 답변하는 소서 직게 고인물</a:t>
            </a:r>
          </a:p>
        </p:txBody>
      </p:sp>
      <p:sp>
        <p:nvSpPr>
          <p:cNvPr id="64" name="Rounded Rectangle 63"/>
          <p:cNvSpPr/>
          <p:nvPr/>
        </p:nvSpPr>
        <p:spPr>
          <a:xfrm>
            <a:off x="868680" y="7717536"/>
            <a:ext cx="566928" cy="256032"/>
          </a:xfrm>
          <a:prstGeom prst="roundRect">
            <a:avLst>
              <a:gd name="adj" fmla="val 21428"/>
            </a:avLst>
          </a:prstGeom>
          <a:gradFill rotWithShape="1">
            <a:gsLst>
              <a:gs pos="0">
                <a:srgbClr val="B8A16A"/>
              </a:gs>
              <a:gs pos="100000">
                <a:srgbClr val="E4D4A6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5" name="TextBox 64"/>
          <p:cNvSpPr txBox="1"/>
          <p:nvPr/>
        </p:nvSpPr>
        <p:spPr>
          <a:xfrm>
            <a:off x="868680" y="7717536"/>
            <a:ext cx="566928" cy="2560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1">
                <a:solidFill>
                  <a:srgbClr val="2A220C"/>
                </a:solidFill>
                <a:latin typeface="맑은 고딕"/>
                <a:ea typeface="맑은 고딕"/>
                <a:cs typeface="맑은 고딕"/>
              </a:rPr>
              <a:t>고대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1581912" y="7662671"/>
            <a:ext cx="509112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반복적인 현물 나눔과 보답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1581912" y="7936992"/>
            <a:ext cx="5036256" cy="15497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900" b="0">
                <a:solidFill>
                  <a:schemeClr val="bg2"/>
                </a:solidFill>
                <a:latin typeface="맑은 고딕"/>
                <a:ea typeface="맑은 고딕"/>
                <a:cs typeface="맑은 고딕"/>
              </a:rPr>
              <a:t>롯데리아 세트 · 배민 2만원 쿠폰 · 소서 굿즈, 5시간 도와준 파티원에게 별도 보답</a:t>
            </a:r>
          </a:p>
        </p:txBody>
      </p:sp>
      <p:sp>
        <p:nvSpPr>
          <p:cNvPr id="68" name="Rounded Rectangle 67"/>
          <p:cNvSpPr/>
          <p:nvPr/>
        </p:nvSpPr>
        <p:spPr>
          <a:xfrm>
            <a:off x="868680" y="8503919"/>
            <a:ext cx="566928" cy="256032"/>
          </a:xfrm>
          <a:prstGeom prst="roundRect">
            <a:avLst>
              <a:gd name="adj" fmla="val 21428"/>
            </a:avLst>
          </a:prstGeom>
          <a:gradFill rotWithShape="1">
            <a:gsLst>
              <a:gs pos="0">
                <a:srgbClr val="C27A0E"/>
              </a:gs>
              <a:gs pos="100000">
                <a:srgbClr val="F2A522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9" name="TextBox 68"/>
          <p:cNvSpPr txBox="1"/>
          <p:nvPr/>
        </p:nvSpPr>
        <p:spPr>
          <a:xfrm>
            <a:off x="868680" y="8503919"/>
            <a:ext cx="566928" cy="2560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1">
                <a:solidFill>
                  <a:srgbClr val="2A1A00"/>
                </a:solidFill>
                <a:latin typeface="맑은 고딕"/>
                <a:ea typeface="맑은 고딕"/>
                <a:cs typeface="맑은 고딕"/>
              </a:rPr>
              <a:t>전설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1581912" y="8449055"/>
            <a:ext cx="509112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영상형 공략 배포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1581912" y="8723376"/>
            <a:ext cx="5036256" cy="15497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900" b="0">
                <a:solidFill>
                  <a:schemeClr val="bg2"/>
                </a:solidFill>
                <a:latin typeface="맑은 고딕"/>
                <a:ea typeface="맑은 고딕"/>
                <a:cs typeface="맑은 고딕"/>
              </a:rPr>
              <a:t>알비온 회피 쇼츠 · 1관문 7인 광폭 클리어 · 나로크 쉴드스킵을 직게와 자게 양쪽에 배포</a:t>
            </a:r>
          </a:p>
        </p:txBody>
      </p:sp>
      <p:sp>
        <p:nvSpPr>
          <p:cNvPr id="72" name="Rounded Rectangle 71"/>
          <p:cNvSpPr/>
          <p:nvPr/>
        </p:nvSpPr>
        <p:spPr>
          <a:xfrm>
            <a:off x="868680" y="9290303"/>
            <a:ext cx="566928" cy="256032"/>
          </a:xfrm>
          <a:prstGeom prst="roundRect">
            <a:avLst>
              <a:gd name="adj" fmla="val 21428"/>
            </a:avLst>
          </a:prstGeom>
          <a:gradFill rotWithShape="1">
            <a:gsLst>
              <a:gs pos="0">
                <a:srgbClr val="6C38B8"/>
              </a:gs>
              <a:gs pos="100000">
                <a:srgbClr val="9B59F5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73" name="TextBox 72"/>
          <p:cNvSpPr txBox="1"/>
          <p:nvPr/>
        </p:nvSpPr>
        <p:spPr>
          <a:xfrm>
            <a:off x="868680" y="9290303"/>
            <a:ext cx="566928" cy="2560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영웅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1581912" y="9235439"/>
            <a:ext cx="509112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자게 일상 콘텐츠 생산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1581912" y="9509759"/>
            <a:ext cx="5036256" cy="15497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900" b="0">
                <a:solidFill>
                  <a:schemeClr val="bg2"/>
                </a:solidFill>
                <a:latin typeface="맑은 고딕"/>
                <a:ea typeface="맑은 고딕"/>
                <a:cs typeface="맑은 고딕"/>
              </a:rPr>
              <a:t>주식 · 근무제 · 에어컨 · PC방 · 이니빵까지 실시간 반응을 노린 잡담 게시물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502920" y="10307951"/>
            <a:ext cx="6554160" cy="182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750" b="0">
                <a:solidFill>
                  <a:srgbClr val="4E5669"/>
                </a:solidFill>
                <a:latin typeface="맑은 고딕"/>
                <a:ea typeface="맑은 고딕"/>
                <a:cs typeface="맑은 고딕"/>
              </a:rPr>
              <a:t>IMITATIONS  ·  로스트아크 인벤 활동 성향 분석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502920" y="10307951"/>
            <a:ext cx="6554160" cy="182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750" b="0">
                <a:solidFill>
                  <a:srgbClr val="6E5C33"/>
                </a:solidFill>
                <a:latin typeface="맑은 고딕"/>
                <a:ea typeface="맑은 고딕"/>
                <a:cs typeface="맑은 고딕"/>
              </a:rPr>
              <a:t>03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_p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60000" cy="10692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2920" y="580644"/>
            <a:ext cx="201168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D9B65C"/>
                </a:solidFill>
                <a:latin typeface="맑은 고딕"/>
                <a:ea typeface="맑은 고딕"/>
                <a:cs typeface="맑은 고딕"/>
              </a:rPr>
              <a:t>◆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40664" y="566928"/>
            <a:ext cx="1109472" cy="2377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성향 프로필</a:t>
            </a:r>
          </a:p>
        </p:txBody>
      </p:sp>
      <p:sp>
        <p:nvSpPr>
          <p:cNvPr id="5" name="Rectangle 4"/>
          <p:cNvSpPr/>
          <p:nvPr/>
        </p:nvSpPr>
        <p:spPr>
          <a:xfrm>
            <a:off x="1886712" y="690372"/>
            <a:ext cx="5170368" cy="12801"/>
          </a:xfrm>
          <a:prstGeom prst="rect">
            <a:avLst/>
          </a:prstGeom>
          <a:gradFill rotWithShape="1">
            <a:gsLst>
              <a:gs pos="0">
                <a:srgbClr val="8F7435"/>
              </a:gs>
              <a:gs pos="100000">
                <a:srgbClr val="14182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502920" y="914400"/>
            <a:ext cx="6554160" cy="5047488"/>
          </a:xfrm>
          <a:prstGeom prst="roundRect">
            <a:avLst>
              <a:gd name="adj" fmla="val 2355"/>
            </a:avLst>
          </a:prstGeom>
          <a:solidFill>
            <a:srgbClr val="11151F"/>
          </a:solidFill>
          <a:ln w="9525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68680" y="1032510"/>
            <a:ext cx="329184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본캐 애정 · 방어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40680" y="1023366"/>
            <a:ext cx="512064" cy="228600"/>
          </a:xfrm>
          <a:prstGeom prst="roundRect">
            <a:avLst>
              <a:gd name="adj" fmla="val 24000"/>
            </a:avLst>
          </a:prstGeom>
          <a:gradFill rotWithShape="1">
            <a:gsLst>
              <a:gs pos="0">
                <a:srgbClr val="B8A16A"/>
              </a:gs>
              <a:gs pos="100000">
                <a:srgbClr val="E4D4A6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440680" y="1023366"/>
            <a:ext cx="512064" cy="228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2A220C"/>
                </a:solidFill>
                <a:latin typeface="맑은 고딕"/>
                <a:ea typeface="맑은 고딕"/>
                <a:cs typeface="맑은 고딕"/>
              </a:rPr>
              <a:t>고대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62472" y="986789"/>
            <a:ext cx="640080" cy="2377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3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95</a:t>
            </a:r>
            <a:r>
              <a:rPr sz="800" b="1">
                <a:solidFill>
                  <a:srgbClr val="6B7488"/>
                </a:solidFill>
                <a:latin typeface="맑은 고딕"/>
                <a:ea typeface="맑은 고딕"/>
                <a:cs typeface="맑은 고딕"/>
              </a:rPr>
              <a:t>/100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68680" y="1325118"/>
            <a:ext cx="5822640" cy="123444"/>
          </a:xfrm>
          <a:prstGeom prst="roundRect">
            <a:avLst>
              <a:gd name="adj" fmla="val 50000"/>
            </a:avLst>
          </a:prstGeom>
          <a:solidFill>
            <a:srgbClr val="1B202D"/>
          </a:solidFill>
          <a:ln w="6350">
            <a:solidFill>
              <a:srgbClr val="272D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2" name="Rounded Rectangle 11"/>
          <p:cNvSpPr/>
          <p:nvPr/>
        </p:nvSpPr>
        <p:spPr>
          <a:xfrm>
            <a:off x="868680" y="1325118"/>
            <a:ext cx="5531508" cy="123444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7E6027"/>
              </a:gs>
              <a:gs pos="100000">
                <a:srgbClr val="F3E2AE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868680" y="1517142"/>
            <a:ext cx="5822640" cy="1308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0000"/>
              </a:lnSpc>
            </a:pPr>
            <a:r>
              <a:rPr sz="850" b="0">
                <a:solidFill>
                  <a:srgbClr val="6B7488"/>
                </a:solidFill>
                <a:latin typeface="맑은 고딕"/>
                <a:ea typeface="맑은 고딕"/>
                <a:cs typeface="맑은 고딕"/>
              </a:rPr>
              <a:t>점화 비판글엔 상대 과거 활동까지 확인한 뒤 반박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8680" y="1727454"/>
            <a:ext cx="329184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나눔 · 보답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40680" y="1718310"/>
            <a:ext cx="512064" cy="228600"/>
          </a:xfrm>
          <a:prstGeom prst="roundRect">
            <a:avLst>
              <a:gd name="adj" fmla="val 24000"/>
            </a:avLst>
          </a:prstGeom>
          <a:gradFill rotWithShape="1">
            <a:gsLst>
              <a:gs pos="0">
                <a:srgbClr val="B8A16A"/>
              </a:gs>
              <a:gs pos="100000">
                <a:srgbClr val="E4D4A6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5440680" y="1718310"/>
            <a:ext cx="512064" cy="228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2A220C"/>
                </a:solidFill>
                <a:latin typeface="맑은 고딕"/>
                <a:ea typeface="맑은 고딕"/>
                <a:cs typeface="맑은 고딕"/>
              </a:rPr>
              <a:t>고대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062472" y="1681734"/>
            <a:ext cx="640080" cy="2377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3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92</a:t>
            </a:r>
            <a:r>
              <a:rPr sz="800" b="1">
                <a:solidFill>
                  <a:srgbClr val="6B7488"/>
                </a:solidFill>
                <a:latin typeface="맑은 고딕"/>
                <a:ea typeface="맑은 고딕"/>
                <a:cs typeface="맑은 고딕"/>
              </a:rPr>
              <a:t>/100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68680" y="2020062"/>
            <a:ext cx="5822640" cy="123444"/>
          </a:xfrm>
          <a:prstGeom prst="roundRect">
            <a:avLst>
              <a:gd name="adj" fmla="val 50000"/>
            </a:avLst>
          </a:prstGeom>
          <a:solidFill>
            <a:srgbClr val="1B202D"/>
          </a:solidFill>
          <a:ln w="6350">
            <a:solidFill>
              <a:srgbClr val="272D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9" name="Rounded Rectangle 18"/>
          <p:cNvSpPr/>
          <p:nvPr/>
        </p:nvSpPr>
        <p:spPr>
          <a:xfrm>
            <a:off x="868680" y="2020062"/>
            <a:ext cx="5356828" cy="123444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7E6027"/>
              </a:gs>
              <a:gs pos="100000">
                <a:srgbClr val="F3E2AE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868680" y="2212086"/>
            <a:ext cx="5822640" cy="1308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0000"/>
              </a:lnSpc>
            </a:pPr>
            <a:r>
              <a:rPr sz="850" b="0">
                <a:solidFill>
                  <a:srgbClr val="6B7488"/>
                </a:solidFill>
                <a:latin typeface="맑은 고딕"/>
                <a:ea typeface="맑은 고딕"/>
                <a:cs typeface="맑은 고딕"/>
              </a:rPr>
              <a:t>쿠폰과 굿즈를 실제로 지급하고 도움에 반드시 답례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68680" y="2422398"/>
            <a:ext cx="329184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실전 레이드 숙련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40680" y="2413254"/>
            <a:ext cx="512064" cy="228600"/>
          </a:xfrm>
          <a:prstGeom prst="roundRect">
            <a:avLst>
              <a:gd name="adj" fmla="val 24000"/>
            </a:avLst>
          </a:prstGeom>
          <a:gradFill rotWithShape="1">
            <a:gsLst>
              <a:gs pos="0">
                <a:srgbClr val="B8A16A"/>
              </a:gs>
              <a:gs pos="100000">
                <a:srgbClr val="E4D4A6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5440680" y="2413254"/>
            <a:ext cx="512064" cy="228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2A220C"/>
                </a:solidFill>
                <a:latin typeface="맑은 고딕"/>
                <a:ea typeface="맑은 고딕"/>
                <a:cs typeface="맑은 고딕"/>
              </a:rPr>
              <a:t>고대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062472" y="2376678"/>
            <a:ext cx="640080" cy="2377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3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88</a:t>
            </a:r>
            <a:r>
              <a:rPr sz="800" b="1">
                <a:solidFill>
                  <a:srgbClr val="6B7488"/>
                </a:solidFill>
                <a:latin typeface="맑은 고딕"/>
                <a:ea typeface="맑은 고딕"/>
                <a:cs typeface="맑은 고딕"/>
              </a:rPr>
              <a:t>/100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68680" y="2715006"/>
            <a:ext cx="5822640" cy="123444"/>
          </a:xfrm>
          <a:prstGeom prst="roundRect">
            <a:avLst>
              <a:gd name="adj" fmla="val 50000"/>
            </a:avLst>
          </a:prstGeom>
          <a:solidFill>
            <a:srgbClr val="1B202D"/>
          </a:solidFill>
          <a:ln w="6350">
            <a:solidFill>
              <a:srgbClr val="272D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6" name="Rounded Rectangle 25"/>
          <p:cNvSpPr/>
          <p:nvPr/>
        </p:nvSpPr>
        <p:spPr>
          <a:xfrm>
            <a:off x="868680" y="2715006"/>
            <a:ext cx="5123923" cy="123444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7E6027"/>
              </a:gs>
              <a:gs pos="100000">
                <a:srgbClr val="F3E2AE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868680" y="2907030"/>
            <a:ext cx="5822640" cy="1308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0000"/>
              </a:lnSpc>
            </a:pPr>
            <a:r>
              <a:rPr sz="850" b="0">
                <a:solidFill>
                  <a:srgbClr val="6B7488"/>
                </a:solidFill>
                <a:latin typeface="맑은 고딕"/>
                <a:ea typeface="맑은 고딕"/>
                <a:cs typeface="맑은 고딕"/>
              </a:rPr>
              <a:t>하브렐 첫 주 클리어 · 익스트림 브렐슈드 도전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68680" y="3117341"/>
            <a:ext cx="329184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말투 · 제목 공격성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440680" y="3108198"/>
            <a:ext cx="512064" cy="228600"/>
          </a:xfrm>
          <a:prstGeom prst="roundRect">
            <a:avLst>
              <a:gd name="adj" fmla="val 24000"/>
            </a:avLst>
          </a:prstGeom>
          <a:gradFill rotWithShape="1">
            <a:gsLst>
              <a:gs pos="0">
                <a:srgbClr val="B8A16A"/>
              </a:gs>
              <a:gs pos="100000">
                <a:srgbClr val="E4D4A6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5440680" y="3108198"/>
            <a:ext cx="512064" cy="228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2A220C"/>
                </a:solidFill>
                <a:latin typeface="맑은 고딕"/>
                <a:ea typeface="맑은 고딕"/>
                <a:cs typeface="맑은 고딕"/>
              </a:rPr>
              <a:t>고대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062472" y="3071622"/>
            <a:ext cx="640080" cy="2377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3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80</a:t>
            </a:r>
            <a:r>
              <a:rPr sz="800" b="1">
                <a:solidFill>
                  <a:srgbClr val="6B7488"/>
                </a:solidFill>
                <a:latin typeface="맑은 고딕"/>
                <a:ea typeface="맑은 고딕"/>
                <a:cs typeface="맑은 고딕"/>
              </a:rPr>
              <a:t>/100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868680" y="3409949"/>
            <a:ext cx="5822640" cy="123444"/>
          </a:xfrm>
          <a:prstGeom prst="roundRect">
            <a:avLst>
              <a:gd name="adj" fmla="val 50000"/>
            </a:avLst>
          </a:prstGeom>
          <a:solidFill>
            <a:srgbClr val="1B202D"/>
          </a:solidFill>
          <a:ln w="6350">
            <a:solidFill>
              <a:srgbClr val="272D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3" name="Rounded Rectangle 32"/>
          <p:cNvSpPr/>
          <p:nvPr/>
        </p:nvSpPr>
        <p:spPr>
          <a:xfrm>
            <a:off x="868680" y="3409949"/>
            <a:ext cx="4658112" cy="123444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7E6027"/>
              </a:gs>
              <a:gs pos="100000">
                <a:srgbClr val="F3E2AE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868680" y="3601974"/>
            <a:ext cx="5822640" cy="1308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0000"/>
              </a:lnSpc>
            </a:pPr>
            <a:r>
              <a:rPr sz="850" b="0">
                <a:solidFill>
                  <a:srgbClr val="6B7488"/>
                </a:solidFill>
                <a:latin typeface="맑은 고딕"/>
                <a:ea typeface="맑은 고딕"/>
                <a:cs typeface="맑은 고딕"/>
              </a:rPr>
              <a:t>욕설 · 초성 · 도발, 반응을 만드는 자극적 제목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68680" y="3812285"/>
            <a:ext cx="329184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공개 분석 · 로스팅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5440680" y="3803141"/>
            <a:ext cx="512064" cy="228600"/>
          </a:xfrm>
          <a:prstGeom prst="roundRect">
            <a:avLst>
              <a:gd name="adj" fmla="val 24000"/>
            </a:avLst>
          </a:prstGeom>
          <a:gradFill rotWithShape="1">
            <a:gsLst>
              <a:gs pos="0">
                <a:srgbClr val="C27A0E"/>
              </a:gs>
              <a:gs pos="100000">
                <a:srgbClr val="F2A522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5440680" y="3803141"/>
            <a:ext cx="512064" cy="228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2A1A00"/>
                </a:solidFill>
                <a:latin typeface="맑은 고딕"/>
                <a:ea typeface="맑은 고딕"/>
                <a:cs typeface="맑은 고딕"/>
              </a:rPr>
              <a:t>전설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062472" y="3766565"/>
            <a:ext cx="640080" cy="2377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3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72</a:t>
            </a:r>
            <a:r>
              <a:rPr sz="800" b="1">
                <a:solidFill>
                  <a:srgbClr val="6B7488"/>
                </a:solidFill>
                <a:latin typeface="맑은 고딕"/>
                <a:ea typeface="맑은 고딕"/>
                <a:cs typeface="맑은 고딕"/>
              </a:rPr>
              <a:t>/100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68680" y="4104894"/>
            <a:ext cx="5822640" cy="123444"/>
          </a:xfrm>
          <a:prstGeom prst="roundRect">
            <a:avLst>
              <a:gd name="adj" fmla="val 50000"/>
            </a:avLst>
          </a:prstGeom>
          <a:solidFill>
            <a:srgbClr val="1B202D"/>
          </a:solidFill>
          <a:ln w="6350">
            <a:solidFill>
              <a:srgbClr val="272D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40" name="Rounded Rectangle 39"/>
          <p:cNvSpPr/>
          <p:nvPr/>
        </p:nvSpPr>
        <p:spPr>
          <a:xfrm>
            <a:off x="868680" y="4104894"/>
            <a:ext cx="4192300" cy="123444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7E6027"/>
              </a:gs>
              <a:gs pos="100000">
                <a:srgbClr val="F3E2AE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41" name="TextBox 40"/>
          <p:cNvSpPr txBox="1"/>
          <p:nvPr/>
        </p:nvSpPr>
        <p:spPr>
          <a:xfrm>
            <a:off x="868680" y="4296918"/>
            <a:ext cx="5822640" cy="1308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0000"/>
              </a:lnSpc>
            </a:pPr>
            <a:r>
              <a:rPr sz="850" b="0">
                <a:solidFill>
                  <a:srgbClr val="6B7488"/>
                </a:solidFill>
                <a:latin typeface="맑은 고딕"/>
                <a:ea typeface="맑은 고딕"/>
                <a:cs typeface="맑은 고딕"/>
              </a:rPr>
              <a:t>논란 작성자의 과거 공개글을 GPT로 해부해 게시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68680" y="4507229"/>
            <a:ext cx="329184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정보 · 공략 기여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5440680" y="4498086"/>
            <a:ext cx="512064" cy="228600"/>
          </a:xfrm>
          <a:prstGeom prst="roundRect">
            <a:avLst>
              <a:gd name="adj" fmla="val 24000"/>
            </a:avLst>
          </a:prstGeom>
          <a:gradFill rotWithShape="1">
            <a:gsLst>
              <a:gs pos="0">
                <a:srgbClr val="C27A0E"/>
              </a:gs>
              <a:gs pos="100000">
                <a:srgbClr val="F2A522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44" name="TextBox 43"/>
          <p:cNvSpPr txBox="1"/>
          <p:nvPr/>
        </p:nvSpPr>
        <p:spPr>
          <a:xfrm>
            <a:off x="5440680" y="4498086"/>
            <a:ext cx="512064" cy="228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2A1A00"/>
                </a:solidFill>
                <a:latin typeface="맑은 고딕"/>
                <a:ea typeface="맑은 고딕"/>
                <a:cs typeface="맑은 고딕"/>
              </a:rPr>
              <a:t>전설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062472" y="4461509"/>
            <a:ext cx="640080" cy="2377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3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65</a:t>
            </a:r>
            <a:r>
              <a:rPr sz="800" b="1">
                <a:solidFill>
                  <a:srgbClr val="6B7488"/>
                </a:solidFill>
                <a:latin typeface="맑은 고딕"/>
                <a:ea typeface="맑은 고딕"/>
                <a:cs typeface="맑은 고딕"/>
              </a:rPr>
              <a:t>/100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868680" y="4799838"/>
            <a:ext cx="5822640" cy="123444"/>
          </a:xfrm>
          <a:prstGeom prst="roundRect">
            <a:avLst>
              <a:gd name="adj" fmla="val 50000"/>
            </a:avLst>
          </a:prstGeom>
          <a:solidFill>
            <a:srgbClr val="1B202D"/>
          </a:solidFill>
          <a:ln w="6350">
            <a:solidFill>
              <a:srgbClr val="272D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47" name="Rounded Rectangle 46"/>
          <p:cNvSpPr/>
          <p:nvPr/>
        </p:nvSpPr>
        <p:spPr>
          <a:xfrm>
            <a:off x="868680" y="4799838"/>
            <a:ext cx="3784716" cy="123444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7E6027"/>
              </a:gs>
              <a:gs pos="100000">
                <a:srgbClr val="F3E2AE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48" name="TextBox 47"/>
          <p:cNvSpPr txBox="1"/>
          <p:nvPr/>
        </p:nvSpPr>
        <p:spPr>
          <a:xfrm>
            <a:off x="868680" y="4991862"/>
            <a:ext cx="5822640" cy="1308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0000"/>
              </a:lnSpc>
            </a:pPr>
            <a:r>
              <a:rPr sz="850" b="0">
                <a:solidFill>
                  <a:srgbClr val="6B7488"/>
                </a:solidFill>
                <a:latin typeface="맑은 고딕"/>
                <a:ea typeface="맑은 고딕"/>
                <a:cs typeface="맑은 고딕"/>
              </a:rPr>
              <a:t>완성형 공략서보다 핵심 구간만 자른 영상 위주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868680" y="5202173"/>
            <a:ext cx="329184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타 직업 너프몰이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5440680" y="5193029"/>
            <a:ext cx="512064" cy="228600"/>
          </a:xfrm>
          <a:prstGeom prst="roundRect">
            <a:avLst>
              <a:gd name="adj" fmla="val 24000"/>
            </a:avLst>
          </a:prstGeom>
          <a:gradFill rotWithShape="1">
            <a:gsLst>
              <a:gs pos="0">
                <a:srgbClr val="6C38B8"/>
              </a:gs>
              <a:gs pos="100000">
                <a:srgbClr val="9B59F5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51" name="TextBox 50"/>
          <p:cNvSpPr txBox="1"/>
          <p:nvPr/>
        </p:nvSpPr>
        <p:spPr>
          <a:xfrm>
            <a:off x="5440680" y="5193029"/>
            <a:ext cx="512064" cy="228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영웅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062472" y="5156453"/>
            <a:ext cx="640080" cy="2377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3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25</a:t>
            </a:r>
            <a:r>
              <a:rPr sz="800" b="1">
                <a:solidFill>
                  <a:srgbClr val="6B7488"/>
                </a:solidFill>
                <a:latin typeface="맑은 고딕"/>
                <a:ea typeface="맑은 고딕"/>
                <a:cs typeface="맑은 고딕"/>
              </a:rPr>
              <a:t>/100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868680" y="5494781"/>
            <a:ext cx="5822640" cy="123444"/>
          </a:xfrm>
          <a:prstGeom prst="roundRect">
            <a:avLst>
              <a:gd name="adj" fmla="val 50000"/>
            </a:avLst>
          </a:prstGeom>
          <a:solidFill>
            <a:srgbClr val="1B202D"/>
          </a:solidFill>
          <a:ln w="6350">
            <a:solidFill>
              <a:srgbClr val="272D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54" name="Rounded Rectangle 53"/>
          <p:cNvSpPr/>
          <p:nvPr/>
        </p:nvSpPr>
        <p:spPr>
          <a:xfrm>
            <a:off x="868680" y="5494781"/>
            <a:ext cx="1455660" cy="123444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7E6027"/>
              </a:gs>
              <a:gs pos="100000">
                <a:srgbClr val="F3E2AE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55" name="TextBox 54"/>
          <p:cNvSpPr txBox="1"/>
          <p:nvPr/>
        </p:nvSpPr>
        <p:spPr>
          <a:xfrm>
            <a:off x="868680" y="5686805"/>
            <a:ext cx="5822640" cy="1308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0000"/>
              </a:lnSpc>
            </a:pPr>
            <a:r>
              <a:rPr sz="850" b="0">
                <a:solidFill>
                  <a:srgbClr val="6B7488"/>
                </a:solidFill>
                <a:latin typeface="맑은 고딕"/>
                <a:ea typeface="맑은 고딕"/>
                <a:cs typeface="맑은 고딕"/>
              </a:rPr>
              <a:t>만우절 광역 농담 외 특정 직업 장기 추적 없음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502920" y="6304788"/>
            <a:ext cx="201168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D9B65C"/>
                </a:solidFill>
                <a:latin typeface="맑은 고딕"/>
                <a:ea typeface="맑은 고딕"/>
                <a:cs typeface="맑은 고딕"/>
              </a:rPr>
              <a:t>◆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740664" y="6291072"/>
            <a:ext cx="1477772" cy="2377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활동 하이라이트</a:t>
            </a:r>
          </a:p>
        </p:txBody>
      </p:sp>
      <p:sp>
        <p:nvSpPr>
          <p:cNvPr id="58" name="Rectangle 57"/>
          <p:cNvSpPr/>
          <p:nvPr/>
        </p:nvSpPr>
        <p:spPr>
          <a:xfrm>
            <a:off x="2255012" y="6414516"/>
            <a:ext cx="4802067" cy="12801"/>
          </a:xfrm>
          <a:prstGeom prst="rect">
            <a:avLst/>
          </a:prstGeom>
          <a:gradFill rotWithShape="1">
            <a:gsLst>
              <a:gs pos="0">
                <a:srgbClr val="8F7435"/>
              </a:gs>
              <a:gs pos="100000">
                <a:srgbClr val="14182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59" name="Rounded Rectangle 58"/>
          <p:cNvSpPr/>
          <p:nvPr/>
        </p:nvSpPr>
        <p:spPr>
          <a:xfrm>
            <a:off x="502920" y="6638544"/>
            <a:ext cx="1515096" cy="1335024"/>
          </a:xfrm>
          <a:prstGeom prst="roundRect">
            <a:avLst>
              <a:gd name="adj" fmla="val 8904"/>
            </a:avLst>
          </a:prstGeom>
          <a:solidFill>
            <a:srgbClr val="171C28"/>
          </a:solidFill>
          <a:ln w="9525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0" name="TextBox 59"/>
          <p:cNvSpPr txBox="1"/>
          <p:nvPr/>
        </p:nvSpPr>
        <p:spPr>
          <a:xfrm>
            <a:off x="502920" y="6858000"/>
            <a:ext cx="1515096" cy="3840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200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279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02920" y="7333488"/>
            <a:ext cx="1515096" cy="1384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ko-KR" altLang="en-US" sz="900" b="0">
                <a:solidFill>
                  <a:srgbClr val="E9ECF3"/>
                </a:solidFill>
                <a:latin typeface="맑은 고딕"/>
                <a:ea typeface="맑은 고딕"/>
                <a:cs typeface="맑은 고딕"/>
              </a:rPr>
              <a:t>최근 </a:t>
            </a:r>
            <a:r>
              <a:rPr sz="900" b="0">
                <a:solidFill>
                  <a:srgbClr val="E9ECF3"/>
                </a:solidFill>
                <a:latin typeface="맑은 고딕"/>
                <a:ea typeface="맑은 고딕"/>
                <a:cs typeface="맑은 고딕"/>
              </a:rPr>
              <a:t>단일글 최다 댓글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502920" y="7562088"/>
            <a:ext cx="1515096" cy="182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800" b="0">
                <a:solidFill>
                  <a:srgbClr val="6B7488"/>
                </a:solidFill>
                <a:latin typeface="맑은 고딕"/>
                <a:ea typeface="맑은 고딕"/>
                <a:cs typeface="맑은 고딕"/>
              </a:rPr>
              <a:t>햄버거 이벤트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2182608" y="6638544"/>
            <a:ext cx="1515096" cy="1335024"/>
          </a:xfrm>
          <a:prstGeom prst="roundRect">
            <a:avLst>
              <a:gd name="adj" fmla="val 8904"/>
            </a:avLst>
          </a:prstGeom>
          <a:solidFill>
            <a:srgbClr val="171C28"/>
          </a:solidFill>
          <a:ln w="9525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4" name="TextBox 63"/>
          <p:cNvSpPr txBox="1"/>
          <p:nvPr/>
        </p:nvSpPr>
        <p:spPr>
          <a:xfrm>
            <a:off x="2182608" y="6858000"/>
            <a:ext cx="1515096" cy="3840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200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18,000+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2182608" y="7333488"/>
            <a:ext cx="1515096" cy="1384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ko-KR" altLang="en-US" sz="900" b="0">
                <a:solidFill>
                  <a:srgbClr val="E9ECF3"/>
                </a:solidFill>
                <a:latin typeface="맑은 고딕"/>
                <a:ea typeface="맑은 고딕"/>
                <a:cs typeface="맑은 고딕"/>
              </a:rPr>
              <a:t>최근 </a:t>
            </a:r>
            <a:r>
              <a:rPr sz="900" b="0">
                <a:solidFill>
                  <a:srgbClr val="E9ECF3"/>
                </a:solidFill>
                <a:latin typeface="맑은 고딕"/>
                <a:ea typeface="맑은 고딕"/>
                <a:cs typeface="맑은 고딕"/>
              </a:rPr>
              <a:t>최고 조회 수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2182608" y="7562088"/>
            <a:ext cx="1515096" cy="12311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800" b="0">
                <a:solidFill>
                  <a:srgbClr val="6B7488"/>
                </a:solidFill>
                <a:latin typeface="맑은 고딕"/>
                <a:ea typeface="맑은 고딕"/>
                <a:cs typeface="맑은 고딕"/>
              </a:rPr>
              <a:t>추천 글</a:t>
            </a:r>
          </a:p>
        </p:txBody>
      </p:sp>
      <p:sp>
        <p:nvSpPr>
          <p:cNvPr id="67" name="Rounded Rectangle 66"/>
          <p:cNvSpPr/>
          <p:nvPr/>
        </p:nvSpPr>
        <p:spPr>
          <a:xfrm>
            <a:off x="3862295" y="6638544"/>
            <a:ext cx="1515096" cy="1335024"/>
          </a:xfrm>
          <a:prstGeom prst="roundRect">
            <a:avLst>
              <a:gd name="adj" fmla="val 8904"/>
            </a:avLst>
          </a:prstGeom>
          <a:solidFill>
            <a:srgbClr val="171C28"/>
          </a:solidFill>
          <a:ln w="9525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8" name="TextBox 67"/>
          <p:cNvSpPr txBox="1"/>
          <p:nvPr/>
        </p:nvSpPr>
        <p:spPr>
          <a:xfrm>
            <a:off x="3862295" y="6858000"/>
            <a:ext cx="1515096" cy="3840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200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75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862295" y="7333488"/>
            <a:ext cx="1515096" cy="182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E9ECF3"/>
                </a:solidFill>
                <a:latin typeface="맑은 고딕"/>
                <a:ea typeface="맑은 고딕"/>
                <a:cs typeface="맑은 고딕"/>
              </a:rPr>
              <a:t>최다 추천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3862295" y="7562088"/>
            <a:ext cx="1515096" cy="182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800" b="0">
                <a:solidFill>
                  <a:srgbClr val="6B7488"/>
                </a:solidFill>
                <a:latin typeface="맑은 고딕"/>
                <a:ea typeface="맑은 고딕"/>
                <a:cs typeface="맑은 고딕"/>
              </a:rPr>
              <a:t>이벤트 · 항의글</a:t>
            </a:r>
          </a:p>
        </p:txBody>
      </p:sp>
      <p:sp>
        <p:nvSpPr>
          <p:cNvPr id="71" name="Rounded Rectangle 70"/>
          <p:cNvSpPr/>
          <p:nvPr/>
        </p:nvSpPr>
        <p:spPr>
          <a:xfrm>
            <a:off x="5541983" y="6638544"/>
            <a:ext cx="1515096" cy="1335024"/>
          </a:xfrm>
          <a:prstGeom prst="roundRect">
            <a:avLst>
              <a:gd name="adj" fmla="val 8904"/>
            </a:avLst>
          </a:prstGeom>
          <a:solidFill>
            <a:srgbClr val="171C28"/>
          </a:solidFill>
          <a:ln w="9525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72" name="TextBox 71"/>
          <p:cNvSpPr txBox="1"/>
          <p:nvPr/>
        </p:nvSpPr>
        <p:spPr>
          <a:xfrm>
            <a:off x="5541983" y="6858000"/>
            <a:ext cx="1515096" cy="3840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200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5회+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5541983" y="7333488"/>
            <a:ext cx="1515096" cy="182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E9ECF3"/>
                </a:solidFill>
                <a:latin typeface="맑은 고딕"/>
                <a:ea typeface="맑은 고딕"/>
                <a:cs typeface="맑은 고딕"/>
              </a:rPr>
              <a:t>확인된 나눔 · 보답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5541983" y="7562088"/>
            <a:ext cx="1515096" cy="182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800" b="0">
                <a:solidFill>
                  <a:srgbClr val="6B7488"/>
                </a:solidFill>
                <a:latin typeface="맑은 고딕"/>
                <a:ea typeface="맑은 고딕"/>
                <a:cs typeface="맑은 고딕"/>
              </a:rPr>
              <a:t>쿠폰 · 굿즈 · 세트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502920" y="8316468"/>
            <a:ext cx="201168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D9B65C"/>
                </a:solidFill>
                <a:latin typeface="맑은 고딕"/>
                <a:ea typeface="맑은 고딕"/>
                <a:cs typeface="맑은 고딕"/>
              </a:rPr>
              <a:t>◆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740664" y="8302752"/>
            <a:ext cx="1345184" cy="2377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주요 활동 기록</a:t>
            </a:r>
          </a:p>
        </p:txBody>
      </p:sp>
      <p:sp>
        <p:nvSpPr>
          <p:cNvPr id="77" name="Rectangle 76"/>
          <p:cNvSpPr/>
          <p:nvPr/>
        </p:nvSpPr>
        <p:spPr>
          <a:xfrm>
            <a:off x="2122424" y="8426196"/>
            <a:ext cx="4934656" cy="12801"/>
          </a:xfrm>
          <a:prstGeom prst="rect">
            <a:avLst/>
          </a:prstGeom>
          <a:gradFill rotWithShape="1">
            <a:gsLst>
              <a:gs pos="0">
                <a:srgbClr val="8F7435"/>
              </a:gs>
              <a:gs pos="100000">
                <a:srgbClr val="14182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78" name="Rounded Rectangle 77"/>
          <p:cNvSpPr/>
          <p:nvPr/>
        </p:nvSpPr>
        <p:spPr>
          <a:xfrm>
            <a:off x="502920" y="8650224"/>
            <a:ext cx="6554160" cy="1572768"/>
          </a:xfrm>
          <a:prstGeom prst="roundRect">
            <a:avLst>
              <a:gd name="adj" fmla="val 7558"/>
            </a:avLst>
          </a:prstGeom>
          <a:solidFill>
            <a:srgbClr val="11151F"/>
          </a:solidFill>
          <a:ln w="9525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79" name="Oval 78"/>
          <p:cNvSpPr/>
          <p:nvPr/>
        </p:nvSpPr>
        <p:spPr>
          <a:xfrm>
            <a:off x="868680" y="9020556"/>
            <a:ext cx="64008" cy="64008"/>
          </a:xfrm>
          <a:prstGeom prst="ellipse">
            <a:avLst/>
          </a:prstGeom>
          <a:solidFill>
            <a:srgbClr val="D9B6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1000"/>
          </a:p>
        </p:txBody>
      </p:sp>
      <p:sp>
        <p:nvSpPr>
          <p:cNvPr id="80" name="TextBox 79"/>
          <p:cNvSpPr txBox="1"/>
          <p:nvPr/>
        </p:nvSpPr>
        <p:spPr>
          <a:xfrm>
            <a:off x="1051560" y="8942832"/>
            <a:ext cx="292608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2024</a:t>
            </a:r>
            <a:r>
              <a:rPr sz="1000" b="0">
                <a:solidFill>
                  <a:srgbClr val="8C95AA"/>
                </a:solidFill>
                <a:latin typeface="맑은 고딕"/>
                <a:ea typeface="맑은 고딕"/>
                <a:cs typeface="맑은 고딕"/>
              </a:rPr>
              <a:t>   </a:t>
            </a:r>
            <a:r>
              <a:rPr lang="en-US" sz="1000" b="0">
                <a:solidFill>
                  <a:srgbClr val="8C95AA"/>
                </a:solidFill>
                <a:latin typeface="맑은 고딕"/>
                <a:ea typeface="맑은 고딕"/>
                <a:cs typeface="맑은 고딕"/>
              </a:rPr>
              <a:t>    </a:t>
            </a:r>
            <a:r>
              <a:rPr sz="1000" b="0">
                <a:solidFill>
                  <a:schemeClr val="bg1"/>
                </a:solidFill>
                <a:latin typeface="맑은 고딕"/>
                <a:ea typeface="맑은 고딕"/>
                <a:cs typeface="맑은 고딕"/>
              </a:rPr>
              <a:t>소서 게시판 굿즈 무료 나눔</a:t>
            </a:r>
          </a:p>
        </p:txBody>
      </p:sp>
      <p:sp>
        <p:nvSpPr>
          <p:cNvPr id="81" name="Oval 80"/>
          <p:cNvSpPr/>
          <p:nvPr/>
        </p:nvSpPr>
        <p:spPr>
          <a:xfrm>
            <a:off x="4069080" y="9020556"/>
            <a:ext cx="64008" cy="64008"/>
          </a:xfrm>
          <a:prstGeom prst="ellipse">
            <a:avLst/>
          </a:prstGeom>
          <a:solidFill>
            <a:srgbClr val="D9B6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1000"/>
          </a:p>
        </p:txBody>
      </p:sp>
      <p:sp>
        <p:nvSpPr>
          <p:cNvPr id="82" name="TextBox 81"/>
          <p:cNvSpPr txBox="1"/>
          <p:nvPr/>
        </p:nvSpPr>
        <p:spPr>
          <a:xfrm>
            <a:off x="4251960" y="8942832"/>
            <a:ext cx="292608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2025.01</a:t>
            </a:r>
            <a:r>
              <a:rPr sz="1000" b="0">
                <a:solidFill>
                  <a:srgbClr val="8C95AA"/>
                </a:solidFill>
                <a:latin typeface="맑은 고딕"/>
                <a:ea typeface="맑은 고딕"/>
                <a:cs typeface="맑은 고딕"/>
              </a:rPr>
              <a:t>   </a:t>
            </a:r>
            <a:r>
              <a:rPr sz="1000" b="0">
                <a:solidFill>
                  <a:schemeClr val="bg1"/>
                </a:solidFill>
                <a:latin typeface="맑은 고딕"/>
                <a:ea typeface="맑은 고딕"/>
                <a:cs typeface="맑은 고딕"/>
              </a:rPr>
              <a:t>1관문 7인 클리어 · 알비온 회피 쇼츠</a:t>
            </a:r>
          </a:p>
        </p:txBody>
      </p:sp>
      <p:sp>
        <p:nvSpPr>
          <p:cNvPr id="83" name="Oval 82"/>
          <p:cNvSpPr/>
          <p:nvPr/>
        </p:nvSpPr>
        <p:spPr>
          <a:xfrm>
            <a:off x="868680" y="9404604"/>
            <a:ext cx="64008" cy="64008"/>
          </a:xfrm>
          <a:prstGeom prst="ellipse">
            <a:avLst/>
          </a:prstGeom>
          <a:solidFill>
            <a:srgbClr val="D9B6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1000"/>
          </a:p>
        </p:txBody>
      </p:sp>
      <p:sp>
        <p:nvSpPr>
          <p:cNvPr id="84" name="TextBox 83"/>
          <p:cNvSpPr txBox="1"/>
          <p:nvPr/>
        </p:nvSpPr>
        <p:spPr>
          <a:xfrm>
            <a:off x="1051560" y="9326880"/>
            <a:ext cx="292608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2025</a:t>
            </a:r>
            <a:r>
              <a:rPr sz="1000" b="0">
                <a:solidFill>
                  <a:srgbClr val="8C95AA"/>
                </a:solidFill>
                <a:latin typeface="맑은 고딕"/>
                <a:ea typeface="맑은 고딕"/>
                <a:cs typeface="맑은 고딕"/>
              </a:rPr>
              <a:t>   </a:t>
            </a:r>
            <a:r>
              <a:rPr lang="en-US" sz="1000" b="0">
                <a:solidFill>
                  <a:srgbClr val="8C95AA"/>
                </a:solidFill>
                <a:latin typeface="맑은 고딕"/>
                <a:ea typeface="맑은 고딕"/>
                <a:cs typeface="맑은 고딕"/>
              </a:rPr>
              <a:t>    </a:t>
            </a:r>
            <a:r>
              <a:rPr sz="1000" b="0">
                <a:solidFill>
                  <a:schemeClr val="bg1"/>
                </a:solidFill>
                <a:latin typeface="맑은 고딕"/>
                <a:ea typeface="맑은 고딕"/>
                <a:cs typeface="맑은 고딕"/>
              </a:rPr>
              <a:t>종말 코어 확보, 점화 세팅 완성</a:t>
            </a:r>
          </a:p>
        </p:txBody>
      </p:sp>
      <p:sp>
        <p:nvSpPr>
          <p:cNvPr id="85" name="Oval 84"/>
          <p:cNvSpPr/>
          <p:nvPr/>
        </p:nvSpPr>
        <p:spPr>
          <a:xfrm>
            <a:off x="4069080" y="9404604"/>
            <a:ext cx="64008" cy="64008"/>
          </a:xfrm>
          <a:prstGeom prst="ellipse">
            <a:avLst/>
          </a:prstGeom>
          <a:solidFill>
            <a:srgbClr val="D9B6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1000"/>
          </a:p>
        </p:txBody>
      </p:sp>
      <p:sp>
        <p:nvSpPr>
          <p:cNvPr id="86" name="TextBox 85"/>
          <p:cNvSpPr txBox="1"/>
          <p:nvPr/>
        </p:nvSpPr>
        <p:spPr>
          <a:xfrm>
            <a:off x="4251960" y="9326880"/>
            <a:ext cx="292608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2026.01</a:t>
            </a:r>
            <a:r>
              <a:rPr sz="1000" b="0">
                <a:solidFill>
                  <a:srgbClr val="8C95AA"/>
                </a:solidFill>
                <a:latin typeface="맑은 고딕"/>
                <a:ea typeface="맑은 고딕"/>
                <a:cs typeface="맑은 고딕"/>
              </a:rPr>
              <a:t>   </a:t>
            </a:r>
            <a:r>
              <a:rPr sz="1000" b="0">
                <a:solidFill>
                  <a:schemeClr val="bg1"/>
                </a:solidFill>
                <a:latin typeface="맑은 고딕"/>
                <a:ea typeface="맑은 고딕"/>
                <a:cs typeface="맑은 고딕"/>
              </a:rPr>
              <a:t>하브렐 첫 주 클리어 · 영상 공유</a:t>
            </a:r>
          </a:p>
        </p:txBody>
      </p:sp>
      <p:sp>
        <p:nvSpPr>
          <p:cNvPr id="87" name="Oval 86"/>
          <p:cNvSpPr/>
          <p:nvPr/>
        </p:nvSpPr>
        <p:spPr>
          <a:xfrm>
            <a:off x="868680" y="9788652"/>
            <a:ext cx="64008" cy="64008"/>
          </a:xfrm>
          <a:prstGeom prst="ellipse">
            <a:avLst/>
          </a:prstGeom>
          <a:solidFill>
            <a:srgbClr val="D9B6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1000"/>
          </a:p>
        </p:txBody>
      </p:sp>
      <p:sp>
        <p:nvSpPr>
          <p:cNvPr id="88" name="TextBox 87"/>
          <p:cNvSpPr txBox="1"/>
          <p:nvPr/>
        </p:nvSpPr>
        <p:spPr>
          <a:xfrm>
            <a:off x="1051560" y="9710928"/>
            <a:ext cx="292608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2026.04</a:t>
            </a:r>
            <a:r>
              <a:rPr sz="1000" b="0">
                <a:solidFill>
                  <a:srgbClr val="8C95AA"/>
                </a:solidFill>
                <a:latin typeface="맑은 고딕"/>
                <a:ea typeface="맑은 고딕"/>
                <a:cs typeface="맑은 고딕"/>
              </a:rPr>
              <a:t>   </a:t>
            </a:r>
            <a:r>
              <a:rPr sz="1000" b="0">
                <a:solidFill>
                  <a:schemeClr val="bg1"/>
                </a:solidFill>
                <a:latin typeface="맑은 고딕"/>
                <a:ea typeface="맑은 고딕"/>
                <a:cs typeface="맑은 고딕"/>
              </a:rPr>
              <a:t>롯데리아 주사위 이벤트</a:t>
            </a:r>
          </a:p>
        </p:txBody>
      </p:sp>
      <p:sp>
        <p:nvSpPr>
          <p:cNvPr id="89" name="Oval 88"/>
          <p:cNvSpPr/>
          <p:nvPr/>
        </p:nvSpPr>
        <p:spPr>
          <a:xfrm>
            <a:off x="4069080" y="9788652"/>
            <a:ext cx="64008" cy="64008"/>
          </a:xfrm>
          <a:prstGeom prst="ellipse">
            <a:avLst/>
          </a:prstGeom>
          <a:solidFill>
            <a:srgbClr val="D9B6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1000"/>
          </a:p>
        </p:txBody>
      </p:sp>
      <p:sp>
        <p:nvSpPr>
          <p:cNvPr id="90" name="TextBox 89"/>
          <p:cNvSpPr txBox="1"/>
          <p:nvPr/>
        </p:nvSpPr>
        <p:spPr>
          <a:xfrm>
            <a:off x="4251960" y="9710928"/>
            <a:ext cx="292608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2026.06</a:t>
            </a:r>
            <a:r>
              <a:rPr sz="1000" b="0">
                <a:solidFill>
                  <a:srgbClr val="8C95AA"/>
                </a:solidFill>
                <a:latin typeface="맑은 고딕"/>
                <a:ea typeface="맑은 고딕"/>
                <a:cs typeface="맑은 고딕"/>
              </a:rPr>
              <a:t>   </a:t>
            </a:r>
            <a:r>
              <a:rPr sz="1000" b="0">
                <a:solidFill>
                  <a:schemeClr val="bg1"/>
                </a:solidFill>
                <a:latin typeface="맑은 고딕"/>
                <a:ea typeface="맑은 고딕"/>
                <a:cs typeface="맑은 고딕"/>
              </a:rPr>
              <a:t>트라이 도와준 파티원에 배민쿠폰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502920" y="10307951"/>
            <a:ext cx="6554160" cy="182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750" b="0">
                <a:solidFill>
                  <a:srgbClr val="4E5669"/>
                </a:solidFill>
                <a:latin typeface="맑은 고딕"/>
                <a:ea typeface="맑은 고딕"/>
                <a:cs typeface="맑은 고딕"/>
              </a:rPr>
              <a:t>IMITATIONS  ·  로스트아크 인벤 활동 성향 분석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502920" y="10307951"/>
            <a:ext cx="6554160" cy="182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750" b="0">
                <a:solidFill>
                  <a:srgbClr val="6E5C33"/>
                </a:solidFill>
                <a:latin typeface="맑은 고딕"/>
                <a:ea typeface="맑은 고딕"/>
                <a:cs typeface="맑은 고딕"/>
              </a:rPr>
              <a:t>04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_p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60000" cy="10692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2920" y="580644"/>
            <a:ext cx="201168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D9B65C"/>
                </a:solidFill>
                <a:latin typeface="맑은 고딕"/>
                <a:ea typeface="맑은 고딕"/>
                <a:cs typeface="맑은 고딕"/>
              </a:rPr>
              <a:t>◆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40664" y="566928"/>
            <a:ext cx="1713484" cy="2377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커뮤니티 성향 지표</a:t>
            </a:r>
          </a:p>
        </p:txBody>
      </p:sp>
      <p:sp>
        <p:nvSpPr>
          <p:cNvPr id="5" name="Rectangle 4"/>
          <p:cNvSpPr/>
          <p:nvPr/>
        </p:nvSpPr>
        <p:spPr>
          <a:xfrm>
            <a:off x="2490724" y="690372"/>
            <a:ext cx="4566355" cy="12801"/>
          </a:xfrm>
          <a:prstGeom prst="rect">
            <a:avLst/>
          </a:prstGeom>
          <a:gradFill rotWithShape="1">
            <a:gsLst>
              <a:gs pos="0">
                <a:srgbClr val="8F7435"/>
              </a:gs>
              <a:gs pos="100000">
                <a:srgbClr val="14182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40664" y="841247"/>
            <a:ext cx="6279840" cy="1308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50" b="0">
                <a:solidFill>
                  <a:schemeClr val="bg1"/>
                </a:solidFill>
                <a:latin typeface="맑은 고딕"/>
                <a:ea typeface="맑은 고딕"/>
                <a:cs typeface="맑은 고딕"/>
              </a:rPr>
              <a:t>5단계 세그먼트 · 고대 4~5 / 전설 3 / 영웅 1~2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1042416"/>
            <a:ext cx="6554160" cy="8796528"/>
          </a:xfrm>
          <a:prstGeom prst="roundRect">
            <a:avLst>
              <a:gd name="adj" fmla="val 1813"/>
            </a:avLst>
          </a:prstGeom>
          <a:solidFill>
            <a:srgbClr val="11151F"/>
          </a:solidFill>
          <a:ln w="9525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32104" y="1371600"/>
            <a:ext cx="173736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E9ECF3"/>
                </a:solidFill>
                <a:latin typeface="맑은 고딕"/>
                <a:ea typeface="맑은 고딕"/>
                <a:cs typeface="맑은 고딕"/>
              </a:rPr>
              <a:t>나눔 · 보답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449517" y="1408176"/>
            <a:ext cx="214884" cy="105156"/>
          </a:xfrm>
          <a:prstGeom prst="roundRect">
            <a:avLst>
              <a:gd name="adj" fmla="val 30434"/>
            </a:avLst>
          </a:prstGeom>
          <a:gradFill rotWithShape="1">
            <a:gsLst>
              <a:gs pos="0">
                <a:srgbClr val="B8A16A"/>
              </a:gs>
              <a:gs pos="100000">
                <a:srgbClr val="E4D4A6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0" name="Rounded Rectangle 9"/>
          <p:cNvSpPr/>
          <p:nvPr/>
        </p:nvSpPr>
        <p:spPr>
          <a:xfrm>
            <a:off x="2711949" y="1408176"/>
            <a:ext cx="214884" cy="105156"/>
          </a:xfrm>
          <a:prstGeom prst="roundRect">
            <a:avLst>
              <a:gd name="adj" fmla="val 30434"/>
            </a:avLst>
          </a:prstGeom>
          <a:gradFill rotWithShape="1">
            <a:gsLst>
              <a:gs pos="0">
                <a:srgbClr val="B8A16A"/>
              </a:gs>
              <a:gs pos="100000">
                <a:srgbClr val="E4D4A6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" name="Rounded Rectangle 10"/>
          <p:cNvSpPr/>
          <p:nvPr/>
        </p:nvSpPr>
        <p:spPr>
          <a:xfrm>
            <a:off x="2974382" y="1408176"/>
            <a:ext cx="214884" cy="105156"/>
          </a:xfrm>
          <a:prstGeom prst="roundRect">
            <a:avLst>
              <a:gd name="adj" fmla="val 30434"/>
            </a:avLst>
          </a:prstGeom>
          <a:gradFill rotWithShape="1">
            <a:gsLst>
              <a:gs pos="0">
                <a:srgbClr val="B8A16A"/>
              </a:gs>
              <a:gs pos="100000">
                <a:srgbClr val="E4D4A6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2" name="Rounded Rectangle 11"/>
          <p:cNvSpPr/>
          <p:nvPr/>
        </p:nvSpPr>
        <p:spPr>
          <a:xfrm>
            <a:off x="3236815" y="1408176"/>
            <a:ext cx="214884" cy="105156"/>
          </a:xfrm>
          <a:prstGeom prst="roundRect">
            <a:avLst>
              <a:gd name="adj" fmla="val 30434"/>
            </a:avLst>
          </a:prstGeom>
          <a:gradFill rotWithShape="1">
            <a:gsLst>
              <a:gs pos="0">
                <a:srgbClr val="B8A16A"/>
              </a:gs>
              <a:gs pos="100000">
                <a:srgbClr val="E4D4A6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3" name="Rounded Rectangle 12"/>
          <p:cNvSpPr/>
          <p:nvPr/>
        </p:nvSpPr>
        <p:spPr>
          <a:xfrm>
            <a:off x="3499248" y="1408176"/>
            <a:ext cx="214884" cy="105156"/>
          </a:xfrm>
          <a:prstGeom prst="roundRect">
            <a:avLst>
              <a:gd name="adj" fmla="val 30434"/>
            </a:avLst>
          </a:prstGeom>
          <a:gradFill rotWithShape="1">
            <a:gsLst>
              <a:gs pos="0">
                <a:srgbClr val="B8A16A"/>
              </a:gs>
              <a:gs pos="100000">
                <a:srgbClr val="E4D4A6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4" name="Rounded Rectangle 13"/>
          <p:cNvSpPr/>
          <p:nvPr/>
        </p:nvSpPr>
        <p:spPr>
          <a:xfrm>
            <a:off x="3857693" y="1376172"/>
            <a:ext cx="548640" cy="237744"/>
          </a:xfrm>
          <a:prstGeom prst="roundRect">
            <a:avLst>
              <a:gd name="adj" fmla="val 23076"/>
            </a:avLst>
          </a:prstGeom>
          <a:gradFill rotWithShape="1">
            <a:gsLst>
              <a:gs pos="0">
                <a:srgbClr val="B8A16A"/>
              </a:gs>
              <a:gs pos="100000">
                <a:srgbClr val="E4D4A6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3857693" y="1376172"/>
            <a:ext cx="548640" cy="2377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2A220C"/>
                </a:solidFill>
                <a:latin typeface="맑은 고딕"/>
                <a:ea typeface="맑은 고딕"/>
                <a:cs typeface="맑은 고딕"/>
              </a:rPr>
              <a:t>고대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34348" y="1367028"/>
            <a:ext cx="100584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5 / 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293868" y="1376172"/>
            <a:ext cx="1700784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50" b="0">
                <a:solidFill>
                  <a:srgbClr val="8C95AA"/>
                </a:solidFill>
                <a:latin typeface="맑은 고딕"/>
                <a:ea typeface="맑은 고딕"/>
                <a:cs typeface="맑은 고딕"/>
              </a:rPr>
              <a:t>햄버거 · 배민쿠폰 · 굿즈 반복 확인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2104" y="1938528"/>
            <a:ext cx="173736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E9ECF3"/>
                </a:solidFill>
                <a:latin typeface="맑은 고딕"/>
                <a:ea typeface="맑은 고딕"/>
                <a:cs typeface="맑은 고딕"/>
              </a:rPr>
              <a:t>본캐 애정 · 방어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449517" y="1975104"/>
            <a:ext cx="214884" cy="105156"/>
          </a:xfrm>
          <a:prstGeom prst="roundRect">
            <a:avLst>
              <a:gd name="adj" fmla="val 30434"/>
            </a:avLst>
          </a:prstGeom>
          <a:gradFill rotWithShape="1">
            <a:gsLst>
              <a:gs pos="0">
                <a:srgbClr val="B8A16A"/>
              </a:gs>
              <a:gs pos="100000">
                <a:srgbClr val="E4D4A6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0" name="Rounded Rectangle 19"/>
          <p:cNvSpPr/>
          <p:nvPr/>
        </p:nvSpPr>
        <p:spPr>
          <a:xfrm>
            <a:off x="2711949" y="1975104"/>
            <a:ext cx="214884" cy="105156"/>
          </a:xfrm>
          <a:prstGeom prst="roundRect">
            <a:avLst>
              <a:gd name="adj" fmla="val 30434"/>
            </a:avLst>
          </a:prstGeom>
          <a:gradFill rotWithShape="1">
            <a:gsLst>
              <a:gs pos="0">
                <a:srgbClr val="B8A16A"/>
              </a:gs>
              <a:gs pos="100000">
                <a:srgbClr val="E4D4A6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1" name="Rounded Rectangle 20"/>
          <p:cNvSpPr/>
          <p:nvPr/>
        </p:nvSpPr>
        <p:spPr>
          <a:xfrm>
            <a:off x="2974382" y="1975104"/>
            <a:ext cx="214884" cy="105156"/>
          </a:xfrm>
          <a:prstGeom prst="roundRect">
            <a:avLst>
              <a:gd name="adj" fmla="val 30434"/>
            </a:avLst>
          </a:prstGeom>
          <a:gradFill rotWithShape="1">
            <a:gsLst>
              <a:gs pos="0">
                <a:srgbClr val="B8A16A"/>
              </a:gs>
              <a:gs pos="100000">
                <a:srgbClr val="E4D4A6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2" name="Rounded Rectangle 21"/>
          <p:cNvSpPr/>
          <p:nvPr/>
        </p:nvSpPr>
        <p:spPr>
          <a:xfrm>
            <a:off x="3236815" y="1975104"/>
            <a:ext cx="214884" cy="105156"/>
          </a:xfrm>
          <a:prstGeom prst="roundRect">
            <a:avLst>
              <a:gd name="adj" fmla="val 30434"/>
            </a:avLst>
          </a:prstGeom>
          <a:gradFill rotWithShape="1">
            <a:gsLst>
              <a:gs pos="0">
                <a:srgbClr val="B8A16A"/>
              </a:gs>
              <a:gs pos="100000">
                <a:srgbClr val="E4D4A6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3" name="Rounded Rectangle 22"/>
          <p:cNvSpPr/>
          <p:nvPr/>
        </p:nvSpPr>
        <p:spPr>
          <a:xfrm>
            <a:off x="3499248" y="1975104"/>
            <a:ext cx="214884" cy="105156"/>
          </a:xfrm>
          <a:prstGeom prst="roundRect">
            <a:avLst>
              <a:gd name="adj" fmla="val 30434"/>
            </a:avLst>
          </a:prstGeom>
          <a:solidFill>
            <a:srgbClr val="1B202D"/>
          </a:solidFill>
          <a:ln w="6350">
            <a:solidFill>
              <a:srgbClr val="262C3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4" name="Rounded Rectangle 23"/>
          <p:cNvSpPr/>
          <p:nvPr/>
        </p:nvSpPr>
        <p:spPr>
          <a:xfrm>
            <a:off x="3857693" y="1943100"/>
            <a:ext cx="548640" cy="237744"/>
          </a:xfrm>
          <a:prstGeom prst="roundRect">
            <a:avLst>
              <a:gd name="adj" fmla="val 23076"/>
            </a:avLst>
          </a:prstGeom>
          <a:gradFill rotWithShape="1">
            <a:gsLst>
              <a:gs pos="0">
                <a:srgbClr val="B8A16A"/>
              </a:gs>
              <a:gs pos="100000">
                <a:srgbClr val="E4D4A6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3857693" y="1943100"/>
            <a:ext cx="548640" cy="2377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2A220C"/>
                </a:solidFill>
                <a:latin typeface="맑은 고딕"/>
                <a:ea typeface="맑은 고딕"/>
                <a:cs typeface="맑은 고딕"/>
              </a:rPr>
              <a:t>고대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534348" y="1933956"/>
            <a:ext cx="100584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4 / 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293868" y="1943100"/>
            <a:ext cx="1700784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50" b="0">
                <a:solidFill>
                  <a:srgbClr val="8C95AA"/>
                </a:solidFill>
                <a:latin typeface="맑은 고딕"/>
                <a:ea typeface="맑은 고딕"/>
                <a:cs typeface="맑은 고딕"/>
              </a:rPr>
              <a:t>소서리스 비판에 즉시 반박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32104" y="2505456"/>
            <a:ext cx="173736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E9ECF3"/>
                </a:solidFill>
                <a:latin typeface="맑은 고딕"/>
                <a:ea typeface="맑은 고딕"/>
                <a:cs typeface="맑은 고딕"/>
              </a:rPr>
              <a:t>커뮤니티 기여도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2449517" y="2542032"/>
            <a:ext cx="214884" cy="105156"/>
          </a:xfrm>
          <a:prstGeom prst="roundRect">
            <a:avLst>
              <a:gd name="adj" fmla="val 30434"/>
            </a:avLst>
          </a:prstGeom>
          <a:gradFill rotWithShape="1">
            <a:gsLst>
              <a:gs pos="0">
                <a:srgbClr val="B8A16A"/>
              </a:gs>
              <a:gs pos="100000">
                <a:srgbClr val="E4D4A6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0" name="Rounded Rectangle 29"/>
          <p:cNvSpPr/>
          <p:nvPr/>
        </p:nvSpPr>
        <p:spPr>
          <a:xfrm>
            <a:off x="2711949" y="2542032"/>
            <a:ext cx="214884" cy="105156"/>
          </a:xfrm>
          <a:prstGeom prst="roundRect">
            <a:avLst>
              <a:gd name="adj" fmla="val 30434"/>
            </a:avLst>
          </a:prstGeom>
          <a:gradFill rotWithShape="1">
            <a:gsLst>
              <a:gs pos="0">
                <a:srgbClr val="B8A16A"/>
              </a:gs>
              <a:gs pos="100000">
                <a:srgbClr val="E4D4A6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1" name="Rounded Rectangle 30"/>
          <p:cNvSpPr/>
          <p:nvPr/>
        </p:nvSpPr>
        <p:spPr>
          <a:xfrm>
            <a:off x="2974382" y="2542032"/>
            <a:ext cx="214884" cy="105156"/>
          </a:xfrm>
          <a:prstGeom prst="roundRect">
            <a:avLst>
              <a:gd name="adj" fmla="val 30434"/>
            </a:avLst>
          </a:prstGeom>
          <a:gradFill rotWithShape="1">
            <a:gsLst>
              <a:gs pos="0">
                <a:srgbClr val="B8A16A"/>
              </a:gs>
              <a:gs pos="100000">
                <a:srgbClr val="E4D4A6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2" name="Rounded Rectangle 31"/>
          <p:cNvSpPr/>
          <p:nvPr/>
        </p:nvSpPr>
        <p:spPr>
          <a:xfrm>
            <a:off x="3236815" y="2542032"/>
            <a:ext cx="214884" cy="105156"/>
          </a:xfrm>
          <a:prstGeom prst="roundRect">
            <a:avLst>
              <a:gd name="adj" fmla="val 30434"/>
            </a:avLst>
          </a:prstGeom>
          <a:gradFill rotWithShape="1">
            <a:gsLst>
              <a:gs pos="0">
                <a:srgbClr val="B8A16A"/>
              </a:gs>
              <a:gs pos="100000">
                <a:srgbClr val="E4D4A6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3" name="Rounded Rectangle 32"/>
          <p:cNvSpPr/>
          <p:nvPr/>
        </p:nvSpPr>
        <p:spPr>
          <a:xfrm>
            <a:off x="3499248" y="2542032"/>
            <a:ext cx="214884" cy="105156"/>
          </a:xfrm>
          <a:prstGeom prst="roundRect">
            <a:avLst>
              <a:gd name="adj" fmla="val 30434"/>
            </a:avLst>
          </a:prstGeom>
          <a:solidFill>
            <a:srgbClr val="1B202D"/>
          </a:solidFill>
          <a:ln w="6350">
            <a:solidFill>
              <a:srgbClr val="262C3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4" name="Rounded Rectangle 33"/>
          <p:cNvSpPr/>
          <p:nvPr/>
        </p:nvSpPr>
        <p:spPr>
          <a:xfrm>
            <a:off x="3857693" y="2510028"/>
            <a:ext cx="548640" cy="237744"/>
          </a:xfrm>
          <a:prstGeom prst="roundRect">
            <a:avLst>
              <a:gd name="adj" fmla="val 23076"/>
            </a:avLst>
          </a:prstGeom>
          <a:gradFill rotWithShape="1">
            <a:gsLst>
              <a:gs pos="0">
                <a:srgbClr val="B8A16A"/>
              </a:gs>
              <a:gs pos="100000">
                <a:srgbClr val="E4D4A6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3857693" y="2510028"/>
            <a:ext cx="548640" cy="2377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2A220C"/>
                </a:solidFill>
                <a:latin typeface="맑은 고딕"/>
                <a:ea typeface="맑은 고딕"/>
                <a:cs typeface="맑은 고딕"/>
              </a:rPr>
              <a:t>고대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534348" y="2500884"/>
            <a:ext cx="100584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4 / 5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293868" y="2510028"/>
            <a:ext cx="1700784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50" b="0">
                <a:solidFill>
                  <a:srgbClr val="8C95AA"/>
                </a:solidFill>
                <a:latin typeface="맑은 고딕"/>
                <a:ea typeface="맑은 고딕"/>
                <a:cs typeface="맑은 고딕"/>
              </a:rPr>
              <a:t>영상 · 정보 · 나눔이 활동의 축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32104" y="3072384"/>
            <a:ext cx="173736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E9ECF3"/>
                </a:solidFill>
                <a:latin typeface="맑은 고딕"/>
                <a:ea typeface="맑은 고딕"/>
                <a:cs typeface="맑은 고딕"/>
              </a:rPr>
              <a:t>GPT 닉네임 공개 분석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2449517" y="3108960"/>
            <a:ext cx="214884" cy="105156"/>
          </a:xfrm>
          <a:prstGeom prst="roundRect">
            <a:avLst>
              <a:gd name="adj" fmla="val 30434"/>
            </a:avLst>
          </a:prstGeom>
          <a:gradFill rotWithShape="1">
            <a:gsLst>
              <a:gs pos="0">
                <a:srgbClr val="B8A16A"/>
              </a:gs>
              <a:gs pos="100000">
                <a:srgbClr val="E4D4A6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40" name="Rounded Rectangle 39"/>
          <p:cNvSpPr/>
          <p:nvPr/>
        </p:nvSpPr>
        <p:spPr>
          <a:xfrm>
            <a:off x="2711949" y="3108960"/>
            <a:ext cx="214884" cy="105156"/>
          </a:xfrm>
          <a:prstGeom prst="roundRect">
            <a:avLst>
              <a:gd name="adj" fmla="val 30434"/>
            </a:avLst>
          </a:prstGeom>
          <a:gradFill rotWithShape="1">
            <a:gsLst>
              <a:gs pos="0">
                <a:srgbClr val="B8A16A"/>
              </a:gs>
              <a:gs pos="100000">
                <a:srgbClr val="E4D4A6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41" name="Rounded Rectangle 40"/>
          <p:cNvSpPr/>
          <p:nvPr/>
        </p:nvSpPr>
        <p:spPr>
          <a:xfrm>
            <a:off x="2974382" y="3108960"/>
            <a:ext cx="214884" cy="105156"/>
          </a:xfrm>
          <a:prstGeom prst="roundRect">
            <a:avLst>
              <a:gd name="adj" fmla="val 30434"/>
            </a:avLst>
          </a:prstGeom>
          <a:gradFill rotWithShape="1">
            <a:gsLst>
              <a:gs pos="0">
                <a:srgbClr val="B8A16A"/>
              </a:gs>
              <a:gs pos="100000">
                <a:srgbClr val="E4D4A6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42" name="Rounded Rectangle 41"/>
          <p:cNvSpPr/>
          <p:nvPr/>
        </p:nvSpPr>
        <p:spPr>
          <a:xfrm>
            <a:off x="3236815" y="3108960"/>
            <a:ext cx="214884" cy="105156"/>
          </a:xfrm>
          <a:prstGeom prst="roundRect">
            <a:avLst>
              <a:gd name="adj" fmla="val 30434"/>
            </a:avLst>
          </a:prstGeom>
          <a:gradFill rotWithShape="1">
            <a:gsLst>
              <a:gs pos="0">
                <a:srgbClr val="B8A16A"/>
              </a:gs>
              <a:gs pos="100000">
                <a:srgbClr val="E4D4A6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43" name="Rounded Rectangle 42"/>
          <p:cNvSpPr/>
          <p:nvPr/>
        </p:nvSpPr>
        <p:spPr>
          <a:xfrm>
            <a:off x="3499248" y="3108960"/>
            <a:ext cx="214884" cy="105156"/>
          </a:xfrm>
          <a:prstGeom prst="roundRect">
            <a:avLst>
              <a:gd name="adj" fmla="val 30434"/>
            </a:avLst>
          </a:prstGeom>
          <a:solidFill>
            <a:srgbClr val="1B202D"/>
          </a:solidFill>
          <a:ln w="6350">
            <a:solidFill>
              <a:srgbClr val="262C3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44" name="Rounded Rectangle 43"/>
          <p:cNvSpPr/>
          <p:nvPr/>
        </p:nvSpPr>
        <p:spPr>
          <a:xfrm>
            <a:off x="3857693" y="3076956"/>
            <a:ext cx="548640" cy="237744"/>
          </a:xfrm>
          <a:prstGeom prst="roundRect">
            <a:avLst>
              <a:gd name="adj" fmla="val 23076"/>
            </a:avLst>
          </a:prstGeom>
          <a:gradFill rotWithShape="1">
            <a:gsLst>
              <a:gs pos="0">
                <a:srgbClr val="B8A16A"/>
              </a:gs>
              <a:gs pos="100000">
                <a:srgbClr val="E4D4A6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45" name="TextBox 44"/>
          <p:cNvSpPr txBox="1"/>
          <p:nvPr/>
        </p:nvSpPr>
        <p:spPr>
          <a:xfrm>
            <a:off x="3857693" y="3076956"/>
            <a:ext cx="548640" cy="2377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2A220C"/>
                </a:solidFill>
                <a:latin typeface="맑은 고딕"/>
                <a:ea typeface="맑은 고딕"/>
                <a:cs typeface="맑은 고딕"/>
              </a:rPr>
              <a:t>고대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534348" y="3067812"/>
            <a:ext cx="100584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4 / 5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293868" y="3076956"/>
            <a:ext cx="1700784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50" b="0">
                <a:solidFill>
                  <a:srgbClr val="8C95AA"/>
                </a:solidFill>
                <a:latin typeface="맑은 고딕"/>
                <a:ea typeface="맑은 고딕"/>
                <a:cs typeface="맑은 고딕"/>
              </a:rPr>
              <a:t>분석 대상까지 자게에서 모집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32104" y="3639312"/>
            <a:ext cx="173736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E9ECF3"/>
                </a:solidFill>
                <a:latin typeface="맑은 고딕"/>
                <a:ea typeface="맑은 고딕"/>
                <a:cs typeface="맑은 고딕"/>
              </a:rPr>
              <a:t>말투 · 제목 공격성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2449517" y="3675888"/>
            <a:ext cx="214884" cy="105156"/>
          </a:xfrm>
          <a:prstGeom prst="roundRect">
            <a:avLst>
              <a:gd name="adj" fmla="val 30434"/>
            </a:avLst>
          </a:prstGeom>
          <a:gradFill rotWithShape="1">
            <a:gsLst>
              <a:gs pos="0">
                <a:srgbClr val="B8A16A"/>
              </a:gs>
              <a:gs pos="100000">
                <a:srgbClr val="E4D4A6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50" name="Rounded Rectangle 49"/>
          <p:cNvSpPr/>
          <p:nvPr/>
        </p:nvSpPr>
        <p:spPr>
          <a:xfrm>
            <a:off x="2711949" y="3675888"/>
            <a:ext cx="214884" cy="105156"/>
          </a:xfrm>
          <a:prstGeom prst="roundRect">
            <a:avLst>
              <a:gd name="adj" fmla="val 30434"/>
            </a:avLst>
          </a:prstGeom>
          <a:gradFill rotWithShape="1">
            <a:gsLst>
              <a:gs pos="0">
                <a:srgbClr val="B8A16A"/>
              </a:gs>
              <a:gs pos="100000">
                <a:srgbClr val="E4D4A6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51" name="Rounded Rectangle 50"/>
          <p:cNvSpPr/>
          <p:nvPr/>
        </p:nvSpPr>
        <p:spPr>
          <a:xfrm>
            <a:off x="2974382" y="3675888"/>
            <a:ext cx="214884" cy="105156"/>
          </a:xfrm>
          <a:prstGeom prst="roundRect">
            <a:avLst>
              <a:gd name="adj" fmla="val 30434"/>
            </a:avLst>
          </a:prstGeom>
          <a:gradFill rotWithShape="1">
            <a:gsLst>
              <a:gs pos="0">
                <a:srgbClr val="B8A16A"/>
              </a:gs>
              <a:gs pos="100000">
                <a:srgbClr val="E4D4A6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52" name="Rounded Rectangle 51"/>
          <p:cNvSpPr/>
          <p:nvPr/>
        </p:nvSpPr>
        <p:spPr>
          <a:xfrm>
            <a:off x="3236815" y="3675888"/>
            <a:ext cx="214884" cy="105156"/>
          </a:xfrm>
          <a:prstGeom prst="roundRect">
            <a:avLst>
              <a:gd name="adj" fmla="val 30434"/>
            </a:avLst>
          </a:prstGeom>
          <a:gradFill rotWithShape="1">
            <a:gsLst>
              <a:gs pos="0">
                <a:srgbClr val="B8A16A"/>
              </a:gs>
              <a:gs pos="100000">
                <a:srgbClr val="E4D4A6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53" name="Rounded Rectangle 52"/>
          <p:cNvSpPr/>
          <p:nvPr/>
        </p:nvSpPr>
        <p:spPr>
          <a:xfrm>
            <a:off x="3499248" y="3675888"/>
            <a:ext cx="214884" cy="105156"/>
          </a:xfrm>
          <a:prstGeom prst="roundRect">
            <a:avLst>
              <a:gd name="adj" fmla="val 30434"/>
            </a:avLst>
          </a:prstGeom>
          <a:solidFill>
            <a:srgbClr val="1B202D"/>
          </a:solidFill>
          <a:ln w="6350">
            <a:solidFill>
              <a:srgbClr val="262C3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54" name="Rounded Rectangle 53"/>
          <p:cNvSpPr/>
          <p:nvPr/>
        </p:nvSpPr>
        <p:spPr>
          <a:xfrm>
            <a:off x="3857693" y="3643884"/>
            <a:ext cx="548640" cy="237744"/>
          </a:xfrm>
          <a:prstGeom prst="roundRect">
            <a:avLst>
              <a:gd name="adj" fmla="val 23076"/>
            </a:avLst>
          </a:prstGeom>
          <a:gradFill rotWithShape="1">
            <a:gsLst>
              <a:gs pos="0">
                <a:srgbClr val="B8A16A"/>
              </a:gs>
              <a:gs pos="100000">
                <a:srgbClr val="E4D4A6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55" name="TextBox 54"/>
          <p:cNvSpPr txBox="1"/>
          <p:nvPr/>
        </p:nvSpPr>
        <p:spPr>
          <a:xfrm>
            <a:off x="3857693" y="3643884"/>
            <a:ext cx="548640" cy="2377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2A220C"/>
                </a:solidFill>
                <a:latin typeface="맑은 고딕"/>
                <a:ea typeface="맑은 고딕"/>
                <a:cs typeface="맑은 고딕"/>
              </a:rPr>
              <a:t>고대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534348" y="3634740"/>
            <a:ext cx="100584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4 / 5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5293868" y="3643884"/>
            <a:ext cx="1700784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50" b="0">
                <a:solidFill>
                  <a:srgbClr val="8C95AA"/>
                </a:solidFill>
                <a:latin typeface="맑은 고딕"/>
                <a:ea typeface="맑은 고딕"/>
                <a:cs typeface="맑은 고딕"/>
              </a:rPr>
              <a:t>욕설 · 도발 · 자극적 제목 감각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832104" y="4206240"/>
            <a:ext cx="173736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E9ECF3"/>
                </a:solidFill>
                <a:latin typeface="맑은 고딕"/>
                <a:ea typeface="맑은 고딕"/>
                <a:cs typeface="맑은 고딕"/>
              </a:rPr>
              <a:t>종합 자게 장작력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2449517" y="4242816"/>
            <a:ext cx="214884" cy="105156"/>
          </a:xfrm>
          <a:prstGeom prst="roundRect">
            <a:avLst>
              <a:gd name="adj" fmla="val 30434"/>
            </a:avLst>
          </a:prstGeom>
          <a:gradFill rotWithShape="1">
            <a:gsLst>
              <a:gs pos="0">
                <a:srgbClr val="C27A0E"/>
              </a:gs>
              <a:gs pos="100000">
                <a:srgbClr val="F2A52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0" name="Rounded Rectangle 59"/>
          <p:cNvSpPr/>
          <p:nvPr/>
        </p:nvSpPr>
        <p:spPr>
          <a:xfrm>
            <a:off x="2711949" y="4242816"/>
            <a:ext cx="214884" cy="105156"/>
          </a:xfrm>
          <a:prstGeom prst="roundRect">
            <a:avLst>
              <a:gd name="adj" fmla="val 30434"/>
            </a:avLst>
          </a:prstGeom>
          <a:gradFill rotWithShape="1">
            <a:gsLst>
              <a:gs pos="0">
                <a:srgbClr val="C27A0E"/>
              </a:gs>
              <a:gs pos="100000">
                <a:srgbClr val="F2A52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1" name="Rounded Rectangle 60"/>
          <p:cNvSpPr/>
          <p:nvPr/>
        </p:nvSpPr>
        <p:spPr>
          <a:xfrm>
            <a:off x="2974382" y="4242816"/>
            <a:ext cx="214884" cy="105156"/>
          </a:xfrm>
          <a:prstGeom prst="roundRect">
            <a:avLst>
              <a:gd name="adj" fmla="val 30434"/>
            </a:avLst>
          </a:prstGeom>
          <a:gradFill rotWithShape="1">
            <a:gsLst>
              <a:gs pos="0">
                <a:srgbClr val="C27A0E"/>
              </a:gs>
              <a:gs pos="100000">
                <a:srgbClr val="F2A52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2" name="Rounded Rectangle 61"/>
          <p:cNvSpPr/>
          <p:nvPr/>
        </p:nvSpPr>
        <p:spPr>
          <a:xfrm>
            <a:off x="3236815" y="4242816"/>
            <a:ext cx="214884" cy="105156"/>
          </a:xfrm>
          <a:prstGeom prst="roundRect">
            <a:avLst>
              <a:gd name="adj" fmla="val 30434"/>
            </a:avLst>
          </a:prstGeom>
          <a:solidFill>
            <a:srgbClr val="1B202D"/>
          </a:solidFill>
          <a:ln w="6350">
            <a:solidFill>
              <a:srgbClr val="262C3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3" name="Rounded Rectangle 62"/>
          <p:cNvSpPr/>
          <p:nvPr/>
        </p:nvSpPr>
        <p:spPr>
          <a:xfrm>
            <a:off x="3499248" y="4242816"/>
            <a:ext cx="214884" cy="105156"/>
          </a:xfrm>
          <a:prstGeom prst="roundRect">
            <a:avLst>
              <a:gd name="adj" fmla="val 30434"/>
            </a:avLst>
          </a:prstGeom>
          <a:solidFill>
            <a:srgbClr val="1B202D"/>
          </a:solidFill>
          <a:ln w="6350">
            <a:solidFill>
              <a:srgbClr val="262C3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4" name="Rounded Rectangle 63"/>
          <p:cNvSpPr/>
          <p:nvPr/>
        </p:nvSpPr>
        <p:spPr>
          <a:xfrm>
            <a:off x="3857693" y="4210812"/>
            <a:ext cx="548640" cy="237744"/>
          </a:xfrm>
          <a:prstGeom prst="roundRect">
            <a:avLst>
              <a:gd name="adj" fmla="val 23076"/>
            </a:avLst>
          </a:prstGeom>
          <a:gradFill rotWithShape="1">
            <a:gsLst>
              <a:gs pos="0">
                <a:srgbClr val="C27A0E"/>
              </a:gs>
              <a:gs pos="100000">
                <a:srgbClr val="F2A522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5" name="TextBox 64"/>
          <p:cNvSpPr txBox="1"/>
          <p:nvPr/>
        </p:nvSpPr>
        <p:spPr>
          <a:xfrm>
            <a:off x="3857693" y="4210812"/>
            <a:ext cx="548640" cy="2377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2A1A00"/>
                </a:solidFill>
                <a:latin typeface="맑은 고딕"/>
                <a:ea typeface="맑은 고딕"/>
                <a:cs typeface="맑은 고딕"/>
              </a:rPr>
              <a:t>전설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4534348" y="4201668"/>
            <a:ext cx="100584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3 / 5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5293868" y="4210812"/>
            <a:ext cx="1700784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50" b="0">
                <a:solidFill>
                  <a:srgbClr val="8C95AA"/>
                </a:solidFill>
                <a:latin typeface="맑은 고딕"/>
                <a:ea typeface="맑은 고딕"/>
                <a:cs typeface="맑은 고딕"/>
              </a:rPr>
              <a:t>공개 분석 · 숙련도 배척으로 논쟁 확대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832104" y="4773168"/>
            <a:ext cx="173736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E9ECF3"/>
                </a:solidFill>
                <a:latin typeface="맑은 고딕"/>
                <a:ea typeface="맑은 고딕"/>
                <a:cs typeface="맑은 고딕"/>
              </a:rPr>
              <a:t>공략 · 정보 공유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2449517" y="4809744"/>
            <a:ext cx="214884" cy="105156"/>
          </a:xfrm>
          <a:prstGeom prst="roundRect">
            <a:avLst>
              <a:gd name="adj" fmla="val 30434"/>
            </a:avLst>
          </a:prstGeom>
          <a:gradFill rotWithShape="1">
            <a:gsLst>
              <a:gs pos="0">
                <a:srgbClr val="C27A0E"/>
              </a:gs>
              <a:gs pos="100000">
                <a:srgbClr val="F2A52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70" name="Rounded Rectangle 69"/>
          <p:cNvSpPr/>
          <p:nvPr/>
        </p:nvSpPr>
        <p:spPr>
          <a:xfrm>
            <a:off x="2711949" y="4809744"/>
            <a:ext cx="214884" cy="105156"/>
          </a:xfrm>
          <a:prstGeom prst="roundRect">
            <a:avLst>
              <a:gd name="adj" fmla="val 30434"/>
            </a:avLst>
          </a:prstGeom>
          <a:gradFill rotWithShape="1">
            <a:gsLst>
              <a:gs pos="0">
                <a:srgbClr val="C27A0E"/>
              </a:gs>
              <a:gs pos="100000">
                <a:srgbClr val="F2A52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71" name="Rounded Rectangle 70"/>
          <p:cNvSpPr/>
          <p:nvPr/>
        </p:nvSpPr>
        <p:spPr>
          <a:xfrm>
            <a:off x="2974382" y="4809744"/>
            <a:ext cx="214884" cy="105156"/>
          </a:xfrm>
          <a:prstGeom prst="roundRect">
            <a:avLst>
              <a:gd name="adj" fmla="val 30434"/>
            </a:avLst>
          </a:prstGeom>
          <a:gradFill rotWithShape="1">
            <a:gsLst>
              <a:gs pos="0">
                <a:srgbClr val="C27A0E"/>
              </a:gs>
              <a:gs pos="100000">
                <a:srgbClr val="F2A52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72" name="Rounded Rectangle 71"/>
          <p:cNvSpPr/>
          <p:nvPr/>
        </p:nvSpPr>
        <p:spPr>
          <a:xfrm>
            <a:off x="3236815" y="4809744"/>
            <a:ext cx="214884" cy="105156"/>
          </a:xfrm>
          <a:prstGeom prst="roundRect">
            <a:avLst>
              <a:gd name="adj" fmla="val 30434"/>
            </a:avLst>
          </a:prstGeom>
          <a:solidFill>
            <a:srgbClr val="1B202D"/>
          </a:solidFill>
          <a:ln w="6350">
            <a:solidFill>
              <a:srgbClr val="262C3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73" name="Rounded Rectangle 72"/>
          <p:cNvSpPr/>
          <p:nvPr/>
        </p:nvSpPr>
        <p:spPr>
          <a:xfrm>
            <a:off x="3499248" y="4809744"/>
            <a:ext cx="214884" cy="105156"/>
          </a:xfrm>
          <a:prstGeom prst="roundRect">
            <a:avLst>
              <a:gd name="adj" fmla="val 30434"/>
            </a:avLst>
          </a:prstGeom>
          <a:solidFill>
            <a:srgbClr val="1B202D"/>
          </a:solidFill>
          <a:ln w="6350">
            <a:solidFill>
              <a:srgbClr val="262C3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74" name="Rounded Rectangle 73"/>
          <p:cNvSpPr/>
          <p:nvPr/>
        </p:nvSpPr>
        <p:spPr>
          <a:xfrm>
            <a:off x="3857693" y="4777740"/>
            <a:ext cx="548640" cy="237744"/>
          </a:xfrm>
          <a:prstGeom prst="roundRect">
            <a:avLst>
              <a:gd name="adj" fmla="val 23076"/>
            </a:avLst>
          </a:prstGeom>
          <a:gradFill rotWithShape="1">
            <a:gsLst>
              <a:gs pos="0">
                <a:srgbClr val="C27A0E"/>
              </a:gs>
              <a:gs pos="100000">
                <a:srgbClr val="F2A522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75" name="TextBox 74"/>
          <p:cNvSpPr txBox="1"/>
          <p:nvPr/>
        </p:nvSpPr>
        <p:spPr>
          <a:xfrm>
            <a:off x="3857693" y="4777740"/>
            <a:ext cx="548640" cy="2377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2A1A00"/>
                </a:solidFill>
                <a:latin typeface="맑은 고딕"/>
                <a:ea typeface="맑은 고딕"/>
                <a:cs typeface="맑은 고딕"/>
              </a:rPr>
              <a:t>전설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4534348" y="4768596"/>
            <a:ext cx="100584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3 / 5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5293868" y="4777740"/>
            <a:ext cx="1700784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50" b="0">
                <a:solidFill>
                  <a:srgbClr val="8C95AA"/>
                </a:solidFill>
                <a:latin typeface="맑은 고딕"/>
                <a:ea typeface="맑은 고딕"/>
                <a:cs typeface="맑은 고딕"/>
              </a:rPr>
              <a:t>핵심 구간만 자른 영상형 공략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832104" y="5340096"/>
            <a:ext cx="173736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E9ECF3"/>
                </a:solidFill>
                <a:latin typeface="맑은 고딕"/>
                <a:ea typeface="맑은 고딕"/>
                <a:cs typeface="맑은 고딕"/>
              </a:rPr>
              <a:t>개인 파묘 · 로스팅</a:t>
            </a:r>
          </a:p>
        </p:txBody>
      </p:sp>
      <p:sp>
        <p:nvSpPr>
          <p:cNvPr id="79" name="Rounded Rectangle 78"/>
          <p:cNvSpPr/>
          <p:nvPr/>
        </p:nvSpPr>
        <p:spPr>
          <a:xfrm>
            <a:off x="2449517" y="5376672"/>
            <a:ext cx="214884" cy="105156"/>
          </a:xfrm>
          <a:prstGeom prst="roundRect">
            <a:avLst>
              <a:gd name="adj" fmla="val 30434"/>
            </a:avLst>
          </a:prstGeom>
          <a:gradFill rotWithShape="1">
            <a:gsLst>
              <a:gs pos="0">
                <a:srgbClr val="C27A0E"/>
              </a:gs>
              <a:gs pos="100000">
                <a:srgbClr val="F2A52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80" name="Rounded Rectangle 79"/>
          <p:cNvSpPr/>
          <p:nvPr/>
        </p:nvSpPr>
        <p:spPr>
          <a:xfrm>
            <a:off x="2711949" y="5376672"/>
            <a:ext cx="214884" cy="105156"/>
          </a:xfrm>
          <a:prstGeom prst="roundRect">
            <a:avLst>
              <a:gd name="adj" fmla="val 30434"/>
            </a:avLst>
          </a:prstGeom>
          <a:gradFill rotWithShape="1">
            <a:gsLst>
              <a:gs pos="0">
                <a:srgbClr val="C27A0E"/>
              </a:gs>
              <a:gs pos="100000">
                <a:srgbClr val="F2A52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81" name="Rounded Rectangle 80"/>
          <p:cNvSpPr/>
          <p:nvPr/>
        </p:nvSpPr>
        <p:spPr>
          <a:xfrm>
            <a:off x="2974382" y="5376672"/>
            <a:ext cx="214884" cy="105156"/>
          </a:xfrm>
          <a:prstGeom prst="roundRect">
            <a:avLst>
              <a:gd name="adj" fmla="val 30434"/>
            </a:avLst>
          </a:prstGeom>
          <a:gradFill rotWithShape="1">
            <a:gsLst>
              <a:gs pos="0">
                <a:srgbClr val="C27A0E"/>
              </a:gs>
              <a:gs pos="100000">
                <a:srgbClr val="F2A52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82" name="Rounded Rectangle 81"/>
          <p:cNvSpPr/>
          <p:nvPr/>
        </p:nvSpPr>
        <p:spPr>
          <a:xfrm>
            <a:off x="3236815" y="5376672"/>
            <a:ext cx="214884" cy="105156"/>
          </a:xfrm>
          <a:prstGeom prst="roundRect">
            <a:avLst>
              <a:gd name="adj" fmla="val 30434"/>
            </a:avLst>
          </a:prstGeom>
          <a:solidFill>
            <a:srgbClr val="1B202D"/>
          </a:solidFill>
          <a:ln w="6350">
            <a:solidFill>
              <a:srgbClr val="262C3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83" name="Rounded Rectangle 82"/>
          <p:cNvSpPr/>
          <p:nvPr/>
        </p:nvSpPr>
        <p:spPr>
          <a:xfrm>
            <a:off x="3499248" y="5376672"/>
            <a:ext cx="214884" cy="105156"/>
          </a:xfrm>
          <a:prstGeom prst="roundRect">
            <a:avLst>
              <a:gd name="adj" fmla="val 30434"/>
            </a:avLst>
          </a:prstGeom>
          <a:solidFill>
            <a:srgbClr val="1B202D"/>
          </a:solidFill>
          <a:ln w="6350">
            <a:solidFill>
              <a:srgbClr val="262C3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84" name="Rounded Rectangle 83"/>
          <p:cNvSpPr/>
          <p:nvPr/>
        </p:nvSpPr>
        <p:spPr>
          <a:xfrm>
            <a:off x="3857693" y="5344668"/>
            <a:ext cx="548640" cy="237744"/>
          </a:xfrm>
          <a:prstGeom prst="roundRect">
            <a:avLst>
              <a:gd name="adj" fmla="val 23076"/>
            </a:avLst>
          </a:prstGeom>
          <a:gradFill rotWithShape="1">
            <a:gsLst>
              <a:gs pos="0">
                <a:srgbClr val="C27A0E"/>
              </a:gs>
              <a:gs pos="100000">
                <a:srgbClr val="F2A522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85" name="TextBox 84"/>
          <p:cNvSpPr txBox="1"/>
          <p:nvPr/>
        </p:nvSpPr>
        <p:spPr>
          <a:xfrm>
            <a:off x="3857693" y="5344668"/>
            <a:ext cx="548640" cy="2377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2A1A00"/>
                </a:solidFill>
                <a:latin typeface="맑은 고딕"/>
                <a:ea typeface="맑은 고딕"/>
                <a:cs typeface="맑은 고딕"/>
              </a:rPr>
              <a:t>전설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4534348" y="5335524"/>
            <a:ext cx="100584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3 / 5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5293868" y="5344668"/>
            <a:ext cx="1700784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50" b="0">
                <a:solidFill>
                  <a:srgbClr val="8C95AA"/>
                </a:solidFill>
                <a:latin typeface="맑은 고딕"/>
                <a:ea typeface="맑은 고딕"/>
                <a:cs typeface="맑은 고딕"/>
              </a:rPr>
              <a:t>부관참시 · 오체분시 표현 사용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832104" y="5907024"/>
            <a:ext cx="173736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E9ECF3"/>
                </a:solidFill>
                <a:latin typeface="맑은 고딕"/>
                <a:ea typeface="맑은 고딕"/>
                <a:cs typeface="맑은 고딕"/>
              </a:rPr>
              <a:t>레이드 숙련도 배척</a:t>
            </a:r>
          </a:p>
        </p:txBody>
      </p:sp>
      <p:sp>
        <p:nvSpPr>
          <p:cNvPr id="89" name="Rounded Rectangle 88"/>
          <p:cNvSpPr/>
          <p:nvPr/>
        </p:nvSpPr>
        <p:spPr>
          <a:xfrm>
            <a:off x="2449517" y="5943600"/>
            <a:ext cx="214884" cy="105156"/>
          </a:xfrm>
          <a:prstGeom prst="roundRect">
            <a:avLst>
              <a:gd name="adj" fmla="val 30434"/>
            </a:avLst>
          </a:prstGeom>
          <a:gradFill rotWithShape="1">
            <a:gsLst>
              <a:gs pos="0">
                <a:srgbClr val="C27A0E"/>
              </a:gs>
              <a:gs pos="100000">
                <a:srgbClr val="F2A52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0" name="Rounded Rectangle 89"/>
          <p:cNvSpPr/>
          <p:nvPr/>
        </p:nvSpPr>
        <p:spPr>
          <a:xfrm>
            <a:off x="2711949" y="5943600"/>
            <a:ext cx="214884" cy="105156"/>
          </a:xfrm>
          <a:prstGeom prst="roundRect">
            <a:avLst>
              <a:gd name="adj" fmla="val 30434"/>
            </a:avLst>
          </a:prstGeom>
          <a:gradFill rotWithShape="1">
            <a:gsLst>
              <a:gs pos="0">
                <a:srgbClr val="C27A0E"/>
              </a:gs>
              <a:gs pos="100000">
                <a:srgbClr val="F2A52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1" name="Rounded Rectangle 90"/>
          <p:cNvSpPr/>
          <p:nvPr/>
        </p:nvSpPr>
        <p:spPr>
          <a:xfrm>
            <a:off x="2974382" y="5943600"/>
            <a:ext cx="214884" cy="105156"/>
          </a:xfrm>
          <a:prstGeom prst="roundRect">
            <a:avLst>
              <a:gd name="adj" fmla="val 30434"/>
            </a:avLst>
          </a:prstGeom>
          <a:gradFill rotWithShape="1">
            <a:gsLst>
              <a:gs pos="0">
                <a:srgbClr val="C27A0E"/>
              </a:gs>
              <a:gs pos="100000">
                <a:srgbClr val="F2A52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2" name="Rounded Rectangle 91"/>
          <p:cNvSpPr/>
          <p:nvPr/>
        </p:nvSpPr>
        <p:spPr>
          <a:xfrm>
            <a:off x="3236815" y="5943600"/>
            <a:ext cx="214884" cy="105156"/>
          </a:xfrm>
          <a:prstGeom prst="roundRect">
            <a:avLst>
              <a:gd name="adj" fmla="val 30434"/>
            </a:avLst>
          </a:prstGeom>
          <a:solidFill>
            <a:srgbClr val="1B202D"/>
          </a:solidFill>
          <a:ln w="6350">
            <a:solidFill>
              <a:srgbClr val="262C3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3" name="Rounded Rectangle 92"/>
          <p:cNvSpPr/>
          <p:nvPr/>
        </p:nvSpPr>
        <p:spPr>
          <a:xfrm>
            <a:off x="3499248" y="5943600"/>
            <a:ext cx="214884" cy="105156"/>
          </a:xfrm>
          <a:prstGeom prst="roundRect">
            <a:avLst>
              <a:gd name="adj" fmla="val 30434"/>
            </a:avLst>
          </a:prstGeom>
          <a:solidFill>
            <a:srgbClr val="1B202D"/>
          </a:solidFill>
          <a:ln w="6350">
            <a:solidFill>
              <a:srgbClr val="262C3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4" name="Rounded Rectangle 93"/>
          <p:cNvSpPr/>
          <p:nvPr/>
        </p:nvSpPr>
        <p:spPr>
          <a:xfrm>
            <a:off x="3857693" y="5911596"/>
            <a:ext cx="548640" cy="237744"/>
          </a:xfrm>
          <a:prstGeom prst="roundRect">
            <a:avLst>
              <a:gd name="adj" fmla="val 23076"/>
            </a:avLst>
          </a:prstGeom>
          <a:gradFill rotWithShape="1">
            <a:gsLst>
              <a:gs pos="0">
                <a:srgbClr val="C27A0E"/>
              </a:gs>
              <a:gs pos="100000">
                <a:srgbClr val="F2A522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5" name="TextBox 94"/>
          <p:cNvSpPr txBox="1"/>
          <p:nvPr/>
        </p:nvSpPr>
        <p:spPr>
          <a:xfrm>
            <a:off x="3857693" y="5911596"/>
            <a:ext cx="548640" cy="2377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2A1A00"/>
                </a:solidFill>
                <a:latin typeface="맑은 고딕"/>
                <a:ea typeface="맑은 고딕"/>
                <a:cs typeface="맑은 고딕"/>
              </a:rPr>
              <a:t>전설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4534348" y="5902452"/>
            <a:ext cx="100584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3 / 5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5293868" y="5911596"/>
            <a:ext cx="1700784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50" b="0">
                <a:solidFill>
                  <a:srgbClr val="8C95AA"/>
                </a:solidFill>
                <a:latin typeface="맑은 고딕"/>
                <a:ea typeface="맑은 고딕"/>
                <a:cs typeface="맑은 고딕"/>
              </a:rPr>
              <a:t>익스트림 진입 자격 제한 주장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832104" y="6473952"/>
            <a:ext cx="173736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E9ECF3"/>
                </a:solidFill>
                <a:latin typeface="맑은 고딕"/>
                <a:ea typeface="맑은 고딕"/>
                <a:cs typeface="맑은 고딕"/>
              </a:rPr>
              <a:t>30추 · 화제글 생산</a:t>
            </a:r>
          </a:p>
        </p:txBody>
      </p:sp>
      <p:sp>
        <p:nvSpPr>
          <p:cNvPr id="99" name="Rounded Rectangle 98"/>
          <p:cNvSpPr/>
          <p:nvPr/>
        </p:nvSpPr>
        <p:spPr>
          <a:xfrm>
            <a:off x="2449517" y="6510528"/>
            <a:ext cx="214884" cy="105156"/>
          </a:xfrm>
          <a:prstGeom prst="roundRect">
            <a:avLst>
              <a:gd name="adj" fmla="val 30434"/>
            </a:avLst>
          </a:prstGeom>
          <a:gradFill rotWithShape="1">
            <a:gsLst>
              <a:gs pos="0">
                <a:srgbClr val="C27A0E"/>
              </a:gs>
              <a:gs pos="100000">
                <a:srgbClr val="F2A52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00" name="Rounded Rectangle 99"/>
          <p:cNvSpPr/>
          <p:nvPr/>
        </p:nvSpPr>
        <p:spPr>
          <a:xfrm>
            <a:off x="2711949" y="6510528"/>
            <a:ext cx="214884" cy="105156"/>
          </a:xfrm>
          <a:prstGeom prst="roundRect">
            <a:avLst>
              <a:gd name="adj" fmla="val 30434"/>
            </a:avLst>
          </a:prstGeom>
          <a:gradFill rotWithShape="1">
            <a:gsLst>
              <a:gs pos="0">
                <a:srgbClr val="C27A0E"/>
              </a:gs>
              <a:gs pos="100000">
                <a:srgbClr val="F2A52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01" name="Rounded Rectangle 100"/>
          <p:cNvSpPr/>
          <p:nvPr/>
        </p:nvSpPr>
        <p:spPr>
          <a:xfrm>
            <a:off x="2974382" y="6510528"/>
            <a:ext cx="214884" cy="105156"/>
          </a:xfrm>
          <a:prstGeom prst="roundRect">
            <a:avLst>
              <a:gd name="adj" fmla="val 30434"/>
            </a:avLst>
          </a:prstGeom>
          <a:gradFill rotWithShape="1">
            <a:gsLst>
              <a:gs pos="0">
                <a:srgbClr val="C27A0E"/>
              </a:gs>
              <a:gs pos="100000">
                <a:srgbClr val="F2A52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02" name="Rounded Rectangle 101"/>
          <p:cNvSpPr/>
          <p:nvPr/>
        </p:nvSpPr>
        <p:spPr>
          <a:xfrm>
            <a:off x="3236815" y="6510528"/>
            <a:ext cx="214884" cy="105156"/>
          </a:xfrm>
          <a:prstGeom prst="roundRect">
            <a:avLst>
              <a:gd name="adj" fmla="val 30434"/>
            </a:avLst>
          </a:prstGeom>
          <a:solidFill>
            <a:srgbClr val="1B202D"/>
          </a:solidFill>
          <a:ln w="6350">
            <a:solidFill>
              <a:srgbClr val="262C3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03" name="Rounded Rectangle 102"/>
          <p:cNvSpPr/>
          <p:nvPr/>
        </p:nvSpPr>
        <p:spPr>
          <a:xfrm>
            <a:off x="3499248" y="6510528"/>
            <a:ext cx="214884" cy="105156"/>
          </a:xfrm>
          <a:prstGeom prst="roundRect">
            <a:avLst>
              <a:gd name="adj" fmla="val 30434"/>
            </a:avLst>
          </a:prstGeom>
          <a:solidFill>
            <a:srgbClr val="1B202D"/>
          </a:solidFill>
          <a:ln w="6350">
            <a:solidFill>
              <a:srgbClr val="262C3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04" name="Rounded Rectangle 103"/>
          <p:cNvSpPr/>
          <p:nvPr/>
        </p:nvSpPr>
        <p:spPr>
          <a:xfrm>
            <a:off x="3857693" y="6478524"/>
            <a:ext cx="548640" cy="237744"/>
          </a:xfrm>
          <a:prstGeom prst="roundRect">
            <a:avLst>
              <a:gd name="adj" fmla="val 23076"/>
            </a:avLst>
          </a:prstGeom>
          <a:gradFill rotWithShape="1">
            <a:gsLst>
              <a:gs pos="0">
                <a:srgbClr val="C27A0E"/>
              </a:gs>
              <a:gs pos="100000">
                <a:srgbClr val="F2A522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05" name="TextBox 104"/>
          <p:cNvSpPr txBox="1"/>
          <p:nvPr/>
        </p:nvSpPr>
        <p:spPr>
          <a:xfrm>
            <a:off x="3857693" y="6478524"/>
            <a:ext cx="548640" cy="2377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2A1A00"/>
                </a:solidFill>
                <a:latin typeface="맑은 고딕"/>
                <a:ea typeface="맑은 고딕"/>
                <a:cs typeface="맑은 고딕"/>
              </a:rPr>
              <a:t>전설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4534348" y="6469380"/>
            <a:ext cx="100584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3 / 5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5293868" y="6478524"/>
            <a:ext cx="1700784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50" b="0">
                <a:solidFill>
                  <a:srgbClr val="8C95AA"/>
                </a:solidFill>
                <a:latin typeface="맑은 고딕"/>
                <a:ea typeface="맑은 고딕"/>
                <a:cs typeface="맑은 고딕"/>
              </a:rPr>
              <a:t>이벤트 · 투정글 모두 대형 반응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832104" y="7040880"/>
            <a:ext cx="173736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E9ECF3"/>
                </a:solidFill>
                <a:latin typeface="맑은 고딕"/>
                <a:ea typeface="맑은 고딕"/>
                <a:cs typeface="맑은 고딕"/>
              </a:rPr>
              <a:t>직업 밸런스 분탕력</a:t>
            </a:r>
          </a:p>
        </p:txBody>
      </p:sp>
      <p:sp>
        <p:nvSpPr>
          <p:cNvPr id="109" name="Rounded Rectangle 108"/>
          <p:cNvSpPr/>
          <p:nvPr/>
        </p:nvSpPr>
        <p:spPr>
          <a:xfrm>
            <a:off x="2449517" y="7077456"/>
            <a:ext cx="214884" cy="105156"/>
          </a:xfrm>
          <a:prstGeom prst="roundRect">
            <a:avLst>
              <a:gd name="adj" fmla="val 30434"/>
            </a:avLst>
          </a:prstGeom>
          <a:gradFill rotWithShape="1">
            <a:gsLst>
              <a:gs pos="0">
                <a:srgbClr val="6C38B8"/>
              </a:gs>
              <a:gs pos="100000">
                <a:srgbClr val="9B59F5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0" name="Rounded Rectangle 109"/>
          <p:cNvSpPr/>
          <p:nvPr/>
        </p:nvSpPr>
        <p:spPr>
          <a:xfrm>
            <a:off x="2711949" y="7077456"/>
            <a:ext cx="214884" cy="105156"/>
          </a:xfrm>
          <a:prstGeom prst="roundRect">
            <a:avLst>
              <a:gd name="adj" fmla="val 30434"/>
            </a:avLst>
          </a:prstGeom>
          <a:gradFill rotWithShape="1">
            <a:gsLst>
              <a:gs pos="0">
                <a:srgbClr val="6C38B8"/>
              </a:gs>
              <a:gs pos="100000">
                <a:srgbClr val="9B59F5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1" name="Rounded Rectangle 110"/>
          <p:cNvSpPr/>
          <p:nvPr/>
        </p:nvSpPr>
        <p:spPr>
          <a:xfrm>
            <a:off x="2974382" y="7077456"/>
            <a:ext cx="214884" cy="105156"/>
          </a:xfrm>
          <a:prstGeom prst="roundRect">
            <a:avLst>
              <a:gd name="adj" fmla="val 30434"/>
            </a:avLst>
          </a:prstGeom>
          <a:solidFill>
            <a:srgbClr val="1B202D"/>
          </a:solidFill>
          <a:ln w="6350">
            <a:solidFill>
              <a:srgbClr val="262C3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2" name="Rounded Rectangle 111"/>
          <p:cNvSpPr/>
          <p:nvPr/>
        </p:nvSpPr>
        <p:spPr>
          <a:xfrm>
            <a:off x="3236815" y="7077456"/>
            <a:ext cx="214884" cy="105156"/>
          </a:xfrm>
          <a:prstGeom prst="roundRect">
            <a:avLst>
              <a:gd name="adj" fmla="val 30434"/>
            </a:avLst>
          </a:prstGeom>
          <a:solidFill>
            <a:srgbClr val="1B202D"/>
          </a:solidFill>
          <a:ln w="6350">
            <a:solidFill>
              <a:srgbClr val="262C3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3" name="Rounded Rectangle 112"/>
          <p:cNvSpPr/>
          <p:nvPr/>
        </p:nvSpPr>
        <p:spPr>
          <a:xfrm>
            <a:off x="3499248" y="7077456"/>
            <a:ext cx="214884" cy="105156"/>
          </a:xfrm>
          <a:prstGeom prst="roundRect">
            <a:avLst>
              <a:gd name="adj" fmla="val 30434"/>
            </a:avLst>
          </a:prstGeom>
          <a:solidFill>
            <a:srgbClr val="1B202D"/>
          </a:solidFill>
          <a:ln w="6350">
            <a:solidFill>
              <a:srgbClr val="262C3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4" name="Rounded Rectangle 113"/>
          <p:cNvSpPr/>
          <p:nvPr/>
        </p:nvSpPr>
        <p:spPr>
          <a:xfrm>
            <a:off x="3857693" y="7045452"/>
            <a:ext cx="548640" cy="237744"/>
          </a:xfrm>
          <a:prstGeom prst="roundRect">
            <a:avLst>
              <a:gd name="adj" fmla="val 23076"/>
            </a:avLst>
          </a:prstGeom>
          <a:gradFill rotWithShape="1">
            <a:gsLst>
              <a:gs pos="0">
                <a:srgbClr val="6C38B8"/>
              </a:gs>
              <a:gs pos="100000">
                <a:srgbClr val="9B59F5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5" name="TextBox 114"/>
          <p:cNvSpPr txBox="1"/>
          <p:nvPr/>
        </p:nvSpPr>
        <p:spPr>
          <a:xfrm>
            <a:off x="3857693" y="7045452"/>
            <a:ext cx="548640" cy="2377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영웅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4534348" y="7036308"/>
            <a:ext cx="100584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2 / 5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5293868" y="7045452"/>
            <a:ext cx="1700784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50" b="0">
                <a:solidFill>
                  <a:srgbClr val="8C95AA"/>
                </a:solidFill>
                <a:latin typeface="맑은 고딕"/>
                <a:ea typeface="맑은 고딕"/>
                <a:cs typeface="맑은 고딕"/>
              </a:rPr>
              <a:t>광역 너프 농담 외 장기 추적 없음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832104" y="7607808"/>
            <a:ext cx="173736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E9ECF3"/>
                </a:solidFill>
                <a:latin typeface="맑은 고딕"/>
                <a:ea typeface="맑은 고딕"/>
                <a:cs typeface="맑은 고딕"/>
              </a:rPr>
              <a:t>타 직업 약코몰이</a:t>
            </a:r>
          </a:p>
        </p:txBody>
      </p:sp>
      <p:sp>
        <p:nvSpPr>
          <p:cNvPr id="119" name="Rounded Rectangle 118"/>
          <p:cNvSpPr/>
          <p:nvPr/>
        </p:nvSpPr>
        <p:spPr>
          <a:xfrm>
            <a:off x="2449517" y="7644384"/>
            <a:ext cx="214884" cy="105156"/>
          </a:xfrm>
          <a:prstGeom prst="roundRect">
            <a:avLst>
              <a:gd name="adj" fmla="val 30434"/>
            </a:avLst>
          </a:prstGeom>
          <a:gradFill rotWithShape="1">
            <a:gsLst>
              <a:gs pos="0">
                <a:srgbClr val="6C38B8"/>
              </a:gs>
              <a:gs pos="100000">
                <a:srgbClr val="9B59F5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20" name="Rounded Rectangle 119"/>
          <p:cNvSpPr/>
          <p:nvPr/>
        </p:nvSpPr>
        <p:spPr>
          <a:xfrm>
            <a:off x="2711949" y="7644384"/>
            <a:ext cx="214884" cy="105156"/>
          </a:xfrm>
          <a:prstGeom prst="roundRect">
            <a:avLst>
              <a:gd name="adj" fmla="val 30434"/>
            </a:avLst>
          </a:prstGeom>
          <a:gradFill rotWithShape="1">
            <a:gsLst>
              <a:gs pos="0">
                <a:srgbClr val="6C38B8"/>
              </a:gs>
              <a:gs pos="100000">
                <a:srgbClr val="9B59F5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21" name="Rounded Rectangle 120"/>
          <p:cNvSpPr/>
          <p:nvPr/>
        </p:nvSpPr>
        <p:spPr>
          <a:xfrm>
            <a:off x="2974382" y="7644384"/>
            <a:ext cx="214884" cy="105156"/>
          </a:xfrm>
          <a:prstGeom prst="roundRect">
            <a:avLst>
              <a:gd name="adj" fmla="val 30434"/>
            </a:avLst>
          </a:prstGeom>
          <a:solidFill>
            <a:srgbClr val="1B202D"/>
          </a:solidFill>
          <a:ln w="6350">
            <a:solidFill>
              <a:srgbClr val="262C3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22" name="Rounded Rectangle 121"/>
          <p:cNvSpPr/>
          <p:nvPr/>
        </p:nvSpPr>
        <p:spPr>
          <a:xfrm>
            <a:off x="3236815" y="7644384"/>
            <a:ext cx="214884" cy="105156"/>
          </a:xfrm>
          <a:prstGeom prst="roundRect">
            <a:avLst>
              <a:gd name="adj" fmla="val 30434"/>
            </a:avLst>
          </a:prstGeom>
          <a:solidFill>
            <a:srgbClr val="1B202D"/>
          </a:solidFill>
          <a:ln w="6350">
            <a:solidFill>
              <a:srgbClr val="262C3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23" name="Rounded Rectangle 122"/>
          <p:cNvSpPr/>
          <p:nvPr/>
        </p:nvSpPr>
        <p:spPr>
          <a:xfrm>
            <a:off x="3499248" y="7644384"/>
            <a:ext cx="214884" cy="105156"/>
          </a:xfrm>
          <a:prstGeom prst="roundRect">
            <a:avLst>
              <a:gd name="adj" fmla="val 30434"/>
            </a:avLst>
          </a:prstGeom>
          <a:solidFill>
            <a:srgbClr val="1B202D"/>
          </a:solidFill>
          <a:ln w="6350">
            <a:solidFill>
              <a:srgbClr val="262C3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24" name="Rounded Rectangle 123"/>
          <p:cNvSpPr/>
          <p:nvPr/>
        </p:nvSpPr>
        <p:spPr>
          <a:xfrm>
            <a:off x="3857693" y="7612380"/>
            <a:ext cx="548640" cy="237744"/>
          </a:xfrm>
          <a:prstGeom prst="roundRect">
            <a:avLst>
              <a:gd name="adj" fmla="val 23076"/>
            </a:avLst>
          </a:prstGeom>
          <a:gradFill rotWithShape="1">
            <a:gsLst>
              <a:gs pos="0">
                <a:srgbClr val="6C38B8"/>
              </a:gs>
              <a:gs pos="100000">
                <a:srgbClr val="9B59F5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25" name="TextBox 124"/>
          <p:cNvSpPr txBox="1"/>
          <p:nvPr/>
        </p:nvSpPr>
        <p:spPr>
          <a:xfrm>
            <a:off x="3857693" y="7612380"/>
            <a:ext cx="548640" cy="2377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영웅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4534348" y="7603236"/>
            <a:ext cx="100584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2 / 5</a:t>
            </a:r>
          </a:p>
        </p:txBody>
      </p:sp>
      <p:sp>
        <p:nvSpPr>
          <p:cNvPr id="127" name="TextBox 126"/>
          <p:cNvSpPr txBox="1"/>
          <p:nvPr/>
        </p:nvSpPr>
        <p:spPr>
          <a:xfrm>
            <a:off x="5293868" y="7612380"/>
            <a:ext cx="1700784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50" b="0">
                <a:solidFill>
                  <a:srgbClr val="8C95AA"/>
                </a:solidFill>
                <a:latin typeface="맑은 고딕"/>
                <a:ea typeface="맑은 고딕"/>
                <a:cs typeface="맑은 고딕"/>
              </a:rPr>
              <a:t>순간적인 강캐 언급 수준</a:t>
            </a:r>
          </a:p>
        </p:txBody>
      </p:sp>
      <p:sp>
        <p:nvSpPr>
          <p:cNvPr id="128" name="TextBox 127"/>
          <p:cNvSpPr txBox="1"/>
          <p:nvPr/>
        </p:nvSpPr>
        <p:spPr>
          <a:xfrm>
            <a:off x="832104" y="8174736"/>
            <a:ext cx="173736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E9ECF3"/>
                </a:solidFill>
                <a:latin typeface="맑은 고딕"/>
                <a:ea typeface="맑은 고딕"/>
                <a:cs typeface="맑은 고딕"/>
              </a:rPr>
              <a:t>타 직업 추가 너프 요구</a:t>
            </a:r>
          </a:p>
        </p:txBody>
      </p:sp>
      <p:sp>
        <p:nvSpPr>
          <p:cNvPr id="129" name="Rounded Rectangle 128"/>
          <p:cNvSpPr/>
          <p:nvPr/>
        </p:nvSpPr>
        <p:spPr>
          <a:xfrm>
            <a:off x="2449517" y="8211312"/>
            <a:ext cx="214884" cy="105156"/>
          </a:xfrm>
          <a:prstGeom prst="roundRect">
            <a:avLst>
              <a:gd name="adj" fmla="val 30434"/>
            </a:avLst>
          </a:prstGeom>
          <a:gradFill rotWithShape="1">
            <a:gsLst>
              <a:gs pos="0">
                <a:srgbClr val="6C38B8"/>
              </a:gs>
              <a:gs pos="100000">
                <a:srgbClr val="9B59F5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30" name="Rounded Rectangle 129"/>
          <p:cNvSpPr/>
          <p:nvPr/>
        </p:nvSpPr>
        <p:spPr>
          <a:xfrm>
            <a:off x="2711949" y="8211312"/>
            <a:ext cx="214884" cy="105156"/>
          </a:xfrm>
          <a:prstGeom prst="roundRect">
            <a:avLst>
              <a:gd name="adj" fmla="val 30434"/>
            </a:avLst>
          </a:prstGeom>
          <a:solidFill>
            <a:srgbClr val="1B202D"/>
          </a:solidFill>
          <a:ln w="6350">
            <a:solidFill>
              <a:srgbClr val="262C3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31" name="Rounded Rectangle 130"/>
          <p:cNvSpPr/>
          <p:nvPr/>
        </p:nvSpPr>
        <p:spPr>
          <a:xfrm>
            <a:off x="2974382" y="8211312"/>
            <a:ext cx="214884" cy="105156"/>
          </a:xfrm>
          <a:prstGeom prst="roundRect">
            <a:avLst>
              <a:gd name="adj" fmla="val 30434"/>
            </a:avLst>
          </a:prstGeom>
          <a:solidFill>
            <a:srgbClr val="1B202D"/>
          </a:solidFill>
          <a:ln w="6350">
            <a:solidFill>
              <a:srgbClr val="262C3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32" name="Rounded Rectangle 131"/>
          <p:cNvSpPr/>
          <p:nvPr/>
        </p:nvSpPr>
        <p:spPr>
          <a:xfrm>
            <a:off x="3236815" y="8211312"/>
            <a:ext cx="214884" cy="105156"/>
          </a:xfrm>
          <a:prstGeom prst="roundRect">
            <a:avLst>
              <a:gd name="adj" fmla="val 30434"/>
            </a:avLst>
          </a:prstGeom>
          <a:solidFill>
            <a:srgbClr val="1B202D"/>
          </a:solidFill>
          <a:ln w="6350">
            <a:solidFill>
              <a:srgbClr val="262C3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33" name="Rounded Rectangle 132"/>
          <p:cNvSpPr/>
          <p:nvPr/>
        </p:nvSpPr>
        <p:spPr>
          <a:xfrm>
            <a:off x="3499248" y="8211312"/>
            <a:ext cx="214884" cy="105156"/>
          </a:xfrm>
          <a:prstGeom prst="roundRect">
            <a:avLst>
              <a:gd name="adj" fmla="val 30434"/>
            </a:avLst>
          </a:prstGeom>
          <a:solidFill>
            <a:srgbClr val="1B202D"/>
          </a:solidFill>
          <a:ln w="6350">
            <a:solidFill>
              <a:srgbClr val="262C3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34" name="Rounded Rectangle 133"/>
          <p:cNvSpPr/>
          <p:nvPr/>
        </p:nvSpPr>
        <p:spPr>
          <a:xfrm>
            <a:off x="3857693" y="8179308"/>
            <a:ext cx="548640" cy="237744"/>
          </a:xfrm>
          <a:prstGeom prst="roundRect">
            <a:avLst>
              <a:gd name="adj" fmla="val 23076"/>
            </a:avLst>
          </a:prstGeom>
          <a:gradFill rotWithShape="1">
            <a:gsLst>
              <a:gs pos="0">
                <a:srgbClr val="6C38B8"/>
              </a:gs>
              <a:gs pos="100000">
                <a:srgbClr val="9B59F5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35" name="TextBox 134"/>
          <p:cNvSpPr txBox="1"/>
          <p:nvPr/>
        </p:nvSpPr>
        <p:spPr>
          <a:xfrm>
            <a:off x="3857693" y="8179308"/>
            <a:ext cx="548640" cy="2377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영웅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4534348" y="8170164"/>
            <a:ext cx="100584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1 / 5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5293868" y="8179308"/>
            <a:ext cx="1700784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50" b="0">
                <a:solidFill>
                  <a:srgbClr val="8C95AA"/>
                </a:solidFill>
                <a:latin typeface="맑은 고딕"/>
                <a:ea typeface="맑은 고딕"/>
                <a:cs typeface="맑은 고딕"/>
              </a:rPr>
              <a:t>반복 요구 자료가 확인되지 않음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832104" y="8741664"/>
            <a:ext cx="173736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E9ECF3"/>
                </a:solidFill>
                <a:latin typeface="맑은 고딕"/>
                <a:ea typeface="맑은 고딕"/>
                <a:cs typeface="맑은 고딕"/>
              </a:rPr>
              <a:t>소서리스 대상 분탕</a:t>
            </a:r>
          </a:p>
        </p:txBody>
      </p:sp>
      <p:sp>
        <p:nvSpPr>
          <p:cNvPr id="139" name="Rounded Rectangle 138"/>
          <p:cNvSpPr/>
          <p:nvPr/>
        </p:nvSpPr>
        <p:spPr>
          <a:xfrm>
            <a:off x="2449517" y="8778240"/>
            <a:ext cx="214884" cy="105156"/>
          </a:xfrm>
          <a:prstGeom prst="roundRect">
            <a:avLst>
              <a:gd name="adj" fmla="val 30434"/>
            </a:avLst>
          </a:prstGeom>
          <a:solidFill>
            <a:srgbClr val="1B202D"/>
          </a:solidFill>
          <a:ln w="6350">
            <a:solidFill>
              <a:srgbClr val="262C3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40" name="Rounded Rectangle 139"/>
          <p:cNvSpPr/>
          <p:nvPr/>
        </p:nvSpPr>
        <p:spPr>
          <a:xfrm>
            <a:off x="2711949" y="8778240"/>
            <a:ext cx="214884" cy="105156"/>
          </a:xfrm>
          <a:prstGeom prst="roundRect">
            <a:avLst>
              <a:gd name="adj" fmla="val 30434"/>
            </a:avLst>
          </a:prstGeom>
          <a:solidFill>
            <a:srgbClr val="1B202D"/>
          </a:solidFill>
          <a:ln w="6350">
            <a:solidFill>
              <a:srgbClr val="262C3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41" name="Rounded Rectangle 140"/>
          <p:cNvSpPr/>
          <p:nvPr/>
        </p:nvSpPr>
        <p:spPr>
          <a:xfrm>
            <a:off x="2974382" y="8778240"/>
            <a:ext cx="214884" cy="105156"/>
          </a:xfrm>
          <a:prstGeom prst="roundRect">
            <a:avLst>
              <a:gd name="adj" fmla="val 30434"/>
            </a:avLst>
          </a:prstGeom>
          <a:solidFill>
            <a:srgbClr val="1B202D"/>
          </a:solidFill>
          <a:ln w="6350">
            <a:solidFill>
              <a:srgbClr val="262C3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42" name="Rounded Rectangle 141"/>
          <p:cNvSpPr/>
          <p:nvPr/>
        </p:nvSpPr>
        <p:spPr>
          <a:xfrm>
            <a:off x="3236815" y="8778240"/>
            <a:ext cx="214884" cy="105156"/>
          </a:xfrm>
          <a:prstGeom prst="roundRect">
            <a:avLst>
              <a:gd name="adj" fmla="val 30434"/>
            </a:avLst>
          </a:prstGeom>
          <a:solidFill>
            <a:srgbClr val="1B202D"/>
          </a:solidFill>
          <a:ln w="6350">
            <a:solidFill>
              <a:srgbClr val="262C3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43" name="Rounded Rectangle 142"/>
          <p:cNvSpPr/>
          <p:nvPr/>
        </p:nvSpPr>
        <p:spPr>
          <a:xfrm>
            <a:off x="3499248" y="8778240"/>
            <a:ext cx="214884" cy="105156"/>
          </a:xfrm>
          <a:prstGeom prst="roundRect">
            <a:avLst>
              <a:gd name="adj" fmla="val 30434"/>
            </a:avLst>
          </a:prstGeom>
          <a:solidFill>
            <a:srgbClr val="1B202D"/>
          </a:solidFill>
          <a:ln w="6350">
            <a:solidFill>
              <a:srgbClr val="262C3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44" name="Rounded Rectangle 143"/>
          <p:cNvSpPr/>
          <p:nvPr/>
        </p:nvSpPr>
        <p:spPr>
          <a:xfrm>
            <a:off x="3857693" y="8746236"/>
            <a:ext cx="548640" cy="237744"/>
          </a:xfrm>
          <a:prstGeom prst="roundRect">
            <a:avLst>
              <a:gd name="adj" fmla="val 23076"/>
            </a:avLst>
          </a:prstGeom>
          <a:gradFill rotWithShape="1">
            <a:gsLst>
              <a:gs pos="0">
                <a:srgbClr val="2A3040"/>
              </a:gs>
              <a:gs pos="100000">
                <a:srgbClr val="394052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45" name="TextBox 144"/>
          <p:cNvSpPr txBox="1"/>
          <p:nvPr/>
        </p:nvSpPr>
        <p:spPr>
          <a:xfrm>
            <a:off x="3857693" y="8746236"/>
            <a:ext cx="548640" cy="2377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750" b="1">
                <a:solidFill>
                  <a:srgbClr val="B9C1D2"/>
                </a:solidFill>
                <a:latin typeface="맑은 고딕"/>
                <a:ea typeface="맑은 고딕"/>
                <a:cs typeface="맑은 고딕"/>
              </a:rPr>
              <a:t>해당없음</a:t>
            </a:r>
          </a:p>
        </p:txBody>
      </p:sp>
      <p:sp>
        <p:nvSpPr>
          <p:cNvPr id="146" name="TextBox 145"/>
          <p:cNvSpPr txBox="1"/>
          <p:nvPr/>
        </p:nvSpPr>
        <p:spPr>
          <a:xfrm>
            <a:off x="4534348" y="8737092"/>
            <a:ext cx="100584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6B7488"/>
                </a:solidFill>
                <a:latin typeface="맑은 고딕"/>
                <a:ea typeface="맑은 고딕"/>
                <a:cs typeface="맑은 고딕"/>
              </a:rPr>
              <a:t>—</a:t>
            </a:r>
          </a:p>
        </p:txBody>
      </p:sp>
      <p:sp>
        <p:nvSpPr>
          <p:cNvPr id="147" name="TextBox 146"/>
          <p:cNvSpPr txBox="1"/>
          <p:nvPr/>
        </p:nvSpPr>
        <p:spPr>
          <a:xfrm>
            <a:off x="5293868" y="8746236"/>
            <a:ext cx="1700784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50" b="0">
                <a:solidFill>
                  <a:srgbClr val="8C95AA"/>
                </a:solidFill>
                <a:latin typeface="맑은 고딕"/>
                <a:ea typeface="맑은 고딕"/>
                <a:cs typeface="맑은 고딕"/>
              </a:rPr>
              <a:t>본캐 내부 불만 · 방어로 분리</a:t>
            </a:r>
          </a:p>
        </p:txBody>
      </p:sp>
      <p:sp>
        <p:nvSpPr>
          <p:cNvPr id="148" name="TextBox 147"/>
          <p:cNvSpPr txBox="1"/>
          <p:nvPr/>
        </p:nvSpPr>
        <p:spPr>
          <a:xfrm>
            <a:off x="596900" y="9363456"/>
            <a:ext cx="6397752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>
                <a:solidFill>
                  <a:schemeClr val="bg1"/>
                </a:solidFill>
                <a:latin typeface="맑은 고딕"/>
                <a:ea typeface="맑은 고딕"/>
                <a:cs typeface="맑은 고딕"/>
              </a:rPr>
              <a:t>소서리스 관련 과격 활동은 본인이 직접 키우는 본캐의 내부 불만이므로 타 직업 분탕으로 합산하지 않았습니다.</a:t>
            </a:r>
          </a:p>
        </p:txBody>
      </p:sp>
      <p:sp>
        <p:nvSpPr>
          <p:cNvPr id="149" name="TextBox 148"/>
          <p:cNvSpPr txBox="1"/>
          <p:nvPr/>
        </p:nvSpPr>
        <p:spPr>
          <a:xfrm>
            <a:off x="502920" y="10307951"/>
            <a:ext cx="6554160" cy="182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750" b="0">
                <a:solidFill>
                  <a:srgbClr val="4E5669"/>
                </a:solidFill>
                <a:latin typeface="맑은 고딕"/>
                <a:ea typeface="맑은 고딕"/>
                <a:cs typeface="맑은 고딕"/>
              </a:rPr>
              <a:t>IMITATIONS  ·  로스트아크 인벤 활동 성향 분석</a:t>
            </a:r>
          </a:p>
        </p:txBody>
      </p:sp>
      <p:sp>
        <p:nvSpPr>
          <p:cNvPr id="150" name="TextBox 149"/>
          <p:cNvSpPr txBox="1"/>
          <p:nvPr/>
        </p:nvSpPr>
        <p:spPr>
          <a:xfrm>
            <a:off x="502920" y="10307951"/>
            <a:ext cx="6554160" cy="182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750" b="0">
                <a:solidFill>
                  <a:srgbClr val="6E5C33"/>
                </a:solidFill>
                <a:latin typeface="맑은 고딕"/>
                <a:ea typeface="맑은 고딕"/>
                <a:cs typeface="맑은 고딕"/>
              </a:rPr>
              <a:t>05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_p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60000" cy="10692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2920" y="580644"/>
            <a:ext cx="201168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D9B65C"/>
                </a:solidFill>
                <a:latin typeface="맑은 고딕"/>
                <a:ea typeface="맑은 고딕"/>
                <a:cs typeface="맑은 고딕"/>
              </a:rPr>
              <a:t>◆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40664" y="566928"/>
            <a:ext cx="1109472" cy="2377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캐릭터 성향</a:t>
            </a:r>
          </a:p>
        </p:txBody>
      </p:sp>
      <p:sp>
        <p:nvSpPr>
          <p:cNvPr id="5" name="Rectangle 4"/>
          <p:cNvSpPr/>
          <p:nvPr/>
        </p:nvSpPr>
        <p:spPr>
          <a:xfrm>
            <a:off x="1886712" y="690372"/>
            <a:ext cx="5170368" cy="12801"/>
          </a:xfrm>
          <a:prstGeom prst="rect">
            <a:avLst/>
          </a:prstGeom>
          <a:gradFill rotWithShape="1">
            <a:gsLst>
              <a:gs pos="0">
                <a:srgbClr val="8F7435"/>
              </a:gs>
              <a:gs pos="100000">
                <a:srgbClr val="14182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40664" y="841247"/>
            <a:ext cx="6279840" cy="1308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50" b="0">
                <a:solidFill>
                  <a:schemeClr val="bg1"/>
                </a:solidFill>
                <a:latin typeface="맑은 고딕"/>
                <a:ea typeface="맑은 고딕"/>
                <a:cs typeface="맑은 고딕"/>
              </a:rPr>
              <a:t>말투와 행동의 방향이 서로 다른 이중형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1042416"/>
            <a:ext cx="6554160" cy="3383280"/>
          </a:xfrm>
          <a:prstGeom prst="roundRect">
            <a:avLst>
              <a:gd name="adj" fmla="val 3513"/>
            </a:avLst>
          </a:prstGeom>
          <a:solidFill>
            <a:srgbClr val="11151F"/>
          </a:solidFill>
          <a:ln w="9525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68680" y="1353312"/>
            <a:ext cx="5822640" cy="2651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45000"/>
              </a:lnSpc>
              <a:spcAft>
                <a:spcPts val="1100"/>
              </a:spcAft>
            </a:pPr>
            <a:r>
              <a:rPr sz="10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말투는 상당히 거칩니다.</a:t>
            </a:r>
            <a:r>
              <a:rPr sz="1050" b="0">
                <a:solidFill>
                  <a:srgbClr val="E9ECF3"/>
                </a:solidFill>
                <a:latin typeface="맑은 고딕"/>
                <a:ea typeface="맑은 고딕"/>
                <a:cs typeface="맑은 고딕"/>
              </a:rPr>
              <a:t> 욕설과 초성을 섞고 ‘쌰갈’, ‘쉬벌럼’ 같은 자체 비속어를 쓰며, 댓글 이용자를 도발하거나 추천을 대놓고 요구합니다. 레이드 미숙련자에게는 기본 짤패 전조도 모르면서 익스트림에 온다는 식으로 날을 세웁니다.</a:t>
            </a:r>
          </a:p>
          <a:p>
            <a:pPr algn="l">
              <a:lnSpc>
                <a:spcPct val="145000"/>
              </a:lnSpc>
              <a:spcAft>
                <a:spcPts val="1100"/>
              </a:spcAft>
            </a:pPr>
            <a:r>
              <a:rPr sz="10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그런데 말의 방향과 행동의 방향이 다릅니다.</a:t>
            </a:r>
            <a:r>
              <a:rPr sz="1050" b="0">
                <a:solidFill>
                  <a:srgbClr val="E9ECF3"/>
                </a:solidFill>
                <a:latin typeface="맑은 고딕"/>
                <a:ea typeface="맑은 고딕"/>
                <a:cs typeface="맑은 고딕"/>
              </a:rPr>
              <a:t> 같은 기간에 알비온 회피 영상을 만들어 직게와 자게 양쪽에 뿌렸고, 다섯 시간을 함께 트라이한 발키리 · 바드 이용자에게 배민 2만원 쿠폰을 각각 보냈습니다. 클리어에 실패했는데도 보답했다는 점이 성격을 잘 보여줍니다.</a:t>
            </a:r>
          </a:p>
          <a:p>
            <a:pPr algn="l">
              <a:lnSpc>
                <a:spcPct val="145000"/>
              </a:lnSpc>
              <a:spcAft>
                <a:spcPts val="1100"/>
              </a:spcAft>
            </a:pPr>
            <a:r>
              <a:rPr sz="10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소서리스 관련 과격 발언 역시 외부인의 참견이 아닙니다.</a:t>
            </a:r>
            <a:r>
              <a:rPr sz="1050" b="0">
                <a:solidFill>
                  <a:srgbClr val="E9ECF3"/>
                </a:solidFill>
                <a:latin typeface="맑은 고딕"/>
                <a:ea typeface="맑은 고딕"/>
                <a:cs typeface="맑은 고딕"/>
              </a:rPr>
              <a:t> 본인이 직접 키우는 점화 소서의 내부 불만과 방어이며, 표현은 자극적이어도 타 직업을 겨냥한 약코몰이와는 성격이 분명히 다릅니다.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4768595"/>
            <a:ext cx="201168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D9B65C"/>
                </a:solidFill>
                <a:latin typeface="맑은 고딕"/>
                <a:ea typeface="맑은 고딕"/>
                <a:cs typeface="맑은 고딕"/>
              </a:rPr>
              <a:t>◆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40664" y="4754879"/>
            <a:ext cx="1345184" cy="2377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두 얼굴의 활동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122424" y="4878323"/>
            <a:ext cx="4934656" cy="12801"/>
          </a:xfrm>
          <a:prstGeom prst="rect">
            <a:avLst/>
          </a:prstGeom>
          <a:gradFill rotWithShape="1">
            <a:gsLst>
              <a:gs pos="0">
                <a:srgbClr val="8F7435"/>
              </a:gs>
              <a:gs pos="100000">
                <a:srgbClr val="14182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2" name="Rounded Rectangle 11"/>
          <p:cNvSpPr/>
          <p:nvPr/>
        </p:nvSpPr>
        <p:spPr>
          <a:xfrm>
            <a:off x="502920" y="5102351"/>
            <a:ext cx="3158208" cy="4224528"/>
          </a:xfrm>
          <a:prstGeom prst="roundRect">
            <a:avLst>
              <a:gd name="adj" fmla="val 3763"/>
            </a:avLst>
          </a:prstGeom>
          <a:solidFill>
            <a:srgbClr val="11151F"/>
          </a:solidFill>
          <a:ln w="9525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3" name="Rounded Rectangle 12"/>
          <p:cNvSpPr/>
          <p:nvPr/>
        </p:nvSpPr>
        <p:spPr>
          <a:xfrm>
            <a:off x="3898871" y="5102351"/>
            <a:ext cx="3158208" cy="4224528"/>
          </a:xfrm>
          <a:prstGeom prst="roundRect">
            <a:avLst>
              <a:gd name="adj" fmla="val 3763"/>
            </a:avLst>
          </a:prstGeom>
          <a:solidFill>
            <a:srgbClr val="11151F"/>
          </a:solidFill>
          <a:ln w="9525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4" name="Oval 13"/>
          <p:cNvSpPr/>
          <p:nvPr/>
        </p:nvSpPr>
        <p:spPr>
          <a:xfrm>
            <a:off x="777240" y="5413247"/>
            <a:ext cx="91440" cy="91440"/>
          </a:xfrm>
          <a:prstGeom prst="ellipse">
            <a:avLst/>
          </a:prstGeom>
          <a:solidFill>
            <a:srgbClr val="E06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978408" y="5358383"/>
            <a:ext cx="2426688" cy="2154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chemeClr val="accent6">
                    <a:lumMod val="60000"/>
                    <a:lumOff val="40000"/>
                  </a:schemeClr>
                </a:solidFill>
                <a:latin typeface="맑은 고딕"/>
                <a:ea typeface="맑은 고딕"/>
                <a:cs typeface="맑은 고딕"/>
              </a:rPr>
              <a:t>공격적으로 보이는 면</a:t>
            </a:r>
          </a:p>
        </p:txBody>
      </p:sp>
      <p:sp>
        <p:nvSpPr>
          <p:cNvPr id="16" name="Oval 15"/>
          <p:cNvSpPr/>
          <p:nvPr/>
        </p:nvSpPr>
        <p:spPr>
          <a:xfrm>
            <a:off x="795528" y="5984747"/>
            <a:ext cx="54864" cy="54864"/>
          </a:xfrm>
          <a:prstGeom prst="ellipse">
            <a:avLst/>
          </a:prstGeom>
          <a:solidFill>
            <a:srgbClr val="E06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978408" y="5907023"/>
            <a:ext cx="2408400" cy="1636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950" b="0">
                <a:solidFill>
                  <a:schemeClr val="bg1"/>
                </a:solidFill>
                <a:latin typeface="맑은 고딕"/>
                <a:ea typeface="맑은 고딕"/>
                <a:cs typeface="맑은 고딕"/>
              </a:rPr>
              <a:t>욕설 · 초성 · 자체 비속어 사용</a:t>
            </a:r>
          </a:p>
        </p:txBody>
      </p:sp>
      <p:sp>
        <p:nvSpPr>
          <p:cNvPr id="18" name="Oval 17"/>
          <p:cNvSpPr/>
          <p:nvPr/>
        </p:nvSpPr>
        <p:spPr>
          <a:xfrm>
            <a:off x="795528" y="6533387"/>
            <a:ext cx="54864" cy="54864"/>
          </a:xfrm>
          <a:prstGeom prst="ellipse">
            <a:avLst/>
          </a:prstGeom>
          <a:solidFill>
            <a:srgbClr val="E06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978408" y="6455663"/>
            <a:ext cx="2408400" cy="1636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950" b="0">
                <a:solidFill>
                  <a:schemeClr val="bg1"/>
                </a:solidFill>
                <a:latin typeface="맑은 고딕"/>
                <a:ea typeface="맑은 고딕"/>
                <a:cs typeface="맑은 고딕"/>
              </a:rPr>
              <a:t>댓글 이용자 도발과 추천 요구</a:t>
            </a:r>
          </a:p>
        </p:txBody>
      </p:sp>
      <p:sp>
        <p:nvSpPr>
          <p:cNvPr id="20" name="Oval 19"/>
          <p:cNvSpPr/>
          <p:nvPr/>
        </p:nvSpPr>
        <p:spPr>
          <a:xfrm>
            <a:off x="795528" y="7082027"/>
            <a:ext cx="54864" cy="54864"/>
          </a:xfrm>
          <a:prstGeom prst="ellipse">
            <a:avLst/>
          </a:prstGeom>
          <a:solidFill>
            <a:srgbClr val="E06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978408" y="7004303"/>
            <a:ext cx="2408400" cy="1636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950" b="0">
                <a:solidFill>
                  <a:schemeClr val="bg1"/>
                </a:solidFill>
                <a:latin typeface="맑은 고딕"/>
                <a:ea typeface="맑은 고딕"/>
                <a:cs typeface="맑은 고딕"/>
              </a:rPr>
              <a:t>레이드 미숙련자를 거칠게 배척</a:t>
            </a:r>
          </a:p>
        </p:txBody>
      </p:sp>
      <p:sp>
        <p:nvSpPr>
          <p:cNvPr id="22" name="Oval 21"/>
          <p:cNvSpPr/>
          <p:nvPr/>
        </p:nvSpPr>
        <p:spPr>
          <a:xfrm>
            <a:off x="795528" y="7630667"/>
            <a:ext cx="54864" cy="54864"/>
          </a:xfrm>
          <a:prstGeom prst="ellipse">
            <a:avLst/>
          </a:prstGeom>
          <a:solidFill>
            <a:srgbClr val="E06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978408" y="7552943"/>
            <a:ext cx="2408400" cy="1636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950" b="0">
                <a:solidFill>
                  <a:schemeClr val="bg1"/>
                </a:solidFill>
                <a:latin typeface="맑은 고딕"/>
                <a:ea typeface="맑은 고딕"/>
                <a:cs typeface="맑은 고딕"/>
              </a:rPr>
              <a:t>‘부관참시 · 오체분시’식 공개 분석</a:t>
            </a:r>
          </a:p>
        </p:txBody>
      </p:sp>
      <p:sp>
        <p:nvSpPr>
          <p:cNvPr id="24" name="Oval 23"/>
          <p:cNvSpPr/>
          <p:nvPr/>
        </p:nvSpPr>
        <p:spPr>
          <a:xfrm>
            <a:off x="795528" y="8179307"/>
            <a:ext cx="54864" cy="54864"/>
          </a:xfrm>
          <a:prstGeom prst="ellipse">
            <a:avLst/>
          </a:prstGeom>
          <a:solidFill>
            <a:srgbClr val="E06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978408" y="8101583"/>
            <a:ext cx="2408400" cy="1636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950" b="0">
                <a:solidFill>
                  <a:schemeClr val="bg1"/>
                </a:solidFill>
                <a:latin typeface="맑은 고딕"/>
                <a:ea typeface="맑은 고딕"/>
                <a:cs typeface="맑은 고딕"/>
              </a:rPr>
              <a:t>자극적인 제목으로 반응 유도</a:t>
            </a:r>
          </a:p>
        </p:txBody>
      </p:sp>
      <p:sp>
        <p:nvSpPr>
          <p:cNvPr id="26" name="Oval 25"/>
          <p:cNvSpPr/>
          <p:nvPr/>
        </p:nvSpPr>
        <p:spPr>
          <a:xfrm>
            <a:off x="795528" y="8727947"/>
            <a:ext cx="54864" cy="54864"/>
          </a:xfrm>
          <a:prstGeom prst="ellipse">
            <a:avLst/>
          </a:prstGeom>
          <a:solidFill>
            <a:srgbClr val="E06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978408" y="8650223"/>
            <a:ext cx="2408400" cy="1636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950" b="0">
                <a:solidFill>
                  <a:schemeClr val="bg1"/>
                </a:solidFill>
                <a:latin typeface="맑은 고딕"/>
                <a:ea typeface="맑은 고딕"/>
                <a:cs typeface="맑은 고딕"/>
              </a:rPr>
              <a:t>만우절 광역 너프 농담 작성</a:t>
            </a:r>
          </a:p>
        </p:txBody>
      </p:sp>
      <p:sp>
        <p:nvSpPr>
          <p:cNvPr id="28" name="Oval 27"/>
          <p:cNvSpPr/>
          <p:nvPr/>
        </p:nvSpPr>
        <p:spPr>
          <a:xfrm>
            <a:off x="4173191" y="5413247"/>
            <a:ext cx="91440" cy="91440"/>
          </a:xfrm>
          <a:prstGeom prst="ellipse">
            <a:avLst/>
          </a:prstGeom>
          <a:solidFill>
            <a:srgbClr val="4AD0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4374360" y="5358383"/>
            <a:ext cx="2426688" cy="2154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chemeClr val="accent6">
                    <a:lumMod val="60000"/>
                    <a:lumOff val="40000"/>
                  </a:schemeClr>
                </a:solidFill>
                <a:latin typeface="맑은 고딕"/>
                <a:ea typeface="맑은 고딕"/>
                <a:cs typeface="맑은 고딕"/>
              </a:rPr>
              <a:t>실제 기여로 남은 면</a:t>
            </a:r>
          </a:p>
        </p:txBody>
      </p:sp>
      <p:sp>
        <p:nvSpPr>
          <p:cNvPr id="30" name="Oval 29"/>
          <p:cNvSpPr/>
          <p:nvPr/>
        </p:nvSpPr>
        <p:spPr>
          <a:xfrm>
            <a:off x="4191480" y="5984747"/>
            <a:ext cx="54864" cy="54864"/>
          </a:xfrm>
          <a:prstGeom prst="ellipse">
            <a:avLst/>
          </a:prstGeom>
          <a:solidFill>
            <a:srgbClr val="4AD0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4374360" y="5907023"/>
            <a:ext cx="2408400" cy="1636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950" b="0">
                <a:solidFill>
                  <a:schemeClr val="bg1"/>
                </a:solidFill>
                <a:latin typeface="맑은 고딕"/>
                <a:ea typeface="맑은 고딕"/>
                <a:cs typeface="맑은 고딕"/>
              </a:rPr>
              <a:t>알비온 회피 쇼츠 제작 · 배포</a:t>
            </a:r>
          </a:p>
        </p:txBody>
      </p:sp>
      <p:sp>
        <p:nvSpPr>
          <p:cNvPr id="32" name="Oval 31"/>
          <p:cNvSpPr/>
          <p:nvPr/>
        </p:nvSpPr>
        <p:spPr>
          <a:xfrm>
            <a:off x="4191480" y="6533387"/>
            <a:ext cx="54864" cy="54864"/>
          </a:xfrm>
          <a:prstGeom prst="ellipse">
            <a:avLst/>
          </a:prstGeom>
          <a:solidFill>
            <a:srgbClr val="4AD0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4374360" y="6455663"/>
            <a:ext cx="2408400" cy="1636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950" b="0">
                <a:solidFill>
                  <a:schemeClr val="bg1"/>
                </a:solidFill>
                <a:latin typeface="맑은 고딕"/>
                <a:ea typeface="맑은 고딕"/>
                <a:cs typeface="맑은 고딕"/>
              </a:rPr>
              <a:t>1관문 7인 광폭 클리어 영상 공유</a:t>
            </a:r>
          </a:p>
        </p:txBody>
      </p:sp>
      <p:sp>
        <p:nvSpPr>
          <p:cNvPr id="34" name="Oval 33"/>
          <p:cNvSpPr/>
          <p:nvPr/>
        </p:nvSpPr>
        <p:spPr>
          <a:xfrm>
            <a:off x="4191480" y="7082027"/>
            <a:ext cx="54864" cy="54864"/>
          </a:xfrm>
          <a:prstGeom prst="ellipse">
            <a:avLst/>
          </a:prstGeom>
          <a:solidFill>
            <a:srgbClr val="4AD0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4374360" y="7004303"/>
            <a:ext cx="2408400" cy="1636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950" b="0">
                <a:solidFill>
                  <a:schemeClr val="bg1"/>
                </a:solidFill>
                <a:latin typeface="맑은 고딕"/>
                <a:ea typeface="맑은 고딕"/>
                <a:cs typeface="맑은 고딕"/>
              </a:rPr>
              <a:t>소서 코어 우선순위 직접 답변</a:t>
            </a:r>
          </a:p>
        </p:txBody>
      </p:sp>
      <p:sp>
        <p:nvSpPr>
          <p:cNvPr id="36" name="Oval 35"/>
          <p:cNvSpPr/>
          <p:nvPr/>
        </p:nvSpPr>
        <p:spPr>
          <a:xfrm>
            <a:off x="4191480" y="7630667"/>
            <a:ext cx="54864" cy="54864"/>
          </a:xfrm>
          <a:prstGeom prst="ellipse">
            <a:avLst/>
          </a:prstGeom>
          <a:solidFill>
            <a:srgbClr val="4AD0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4374360" y="7552943"/>
            <a:ext cx="2408400" cy="1636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950" b="0">
                <a:solidFill>
                  <a:schemeClr val="bg1"/>
                </a:solidFill>
                <a:latin typeface="맑은 고딕"/>
                <a:ea typeface="맑은 고딕"/>
                <a:cs typeface="맑은 고딕"/>
              </a:rPr>
              <a:t>롯데리아 · 배민쿠폰 나눔 이벤트</a:t>
            </a:r>
          </a:p>
        </p:txBody>
      </p:sp>
      <p:sp>
        <p:nvSpPr>
          <p:cNvPr id="38" name="Oval 37"/>
          <p:cNvSpPr/>
          <p:nvPr/>
        </p:nvSpPr>
        <p:spPr>
          <a:xfrm>
            <a:off x="4191480" y="8179307"/>
            <a:ext cx="54864" cy="54864"/>
          </a:xfrm>
          <a:prstGeom prst="ellipse">
            <a:avLst/>
          </a:prstGeom>
          <a:solidFill>
            <a:srgbClr val="4AD0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9" name="TextBox 38"/>
          <p:cNvSpPr txBox="1"/>
          <p:nvPr/>
        </p:nvSpPr>
        <p:spPr>
          <a:xfrm>
            <a:off x="4374360" y="8101583"/>
            <a:ext cx="2408400" cy="1636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950" b="0">
                <a:solidFill>
                  <a:schemeClr val="bg1"/>
                </a:solidFill>
                <a:latin typeface="맑은 고딕"/>
                <a:ea typeface="맑은 고딕"/>
                <a:cs typeface="맑은 고딕"/>
              </a:rPr>
              <a:t>소서리스 게시판 굿즈 무료 나눔</a:t>
            </a:r>
          </a:p>
        </p:txBody>
      </p:sp>
      <p:sp>
        <p:nvSpPr>
          <p:cNvPr id="40" name="Oval 39"/>
          <p:cNvSpPr/>
          <p:nvPr/>
        </p:nvSpPr>
        <p:spPr>
          <a:xfrm>
            <a:off x="4191480" y="8727947"/>
            <a:ext cx="54864" cy="54864"/>
          </a:xfrm>
          <a:prstGeom prst="ellipse">
            <a:avLst/>
          </a:prstGeom>
          <a:solidFill>
            <a:srgbClr val="4AD0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41" name="TextBox 40"/>
          <p:cNvSpPr txBox="1"/>
          <p:nvPr/>
        </p:nvSpPr>
        <p:spPr>
          <a:xfrm>
            <a:off x="4374360" y="8650223"/>
            <a:ext cx="2408400" cy="1636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950" b="0">
                <a:solidFill>
                  <a:schemeClr val="bg1"/>
                </a:solidFill>
                <a:latin typeface="맑은 고딕"/>
                <a:ea typeface="맑은 고딕"/>
                <a:cs typeface="맑은 고딕"/>
              </a:rPr>
              <a:t>도움 준 파티원에게 별도 보답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02920" y="9491472"/>
            <a:ext cx="6554160" cy="1308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0">
                <a:solidFill>
                  <a:schemeClr val="bg1"/>
                </a:solidFill>
                <a:latin typeface="맑은 고딕"/>
                <a:ea typeface="맑은 고딕"/>
                <a:cs typeface="맑은 고딕"/>
              </a:rPr>
              <a:t>공격과 기여가 같은 계정 안에 공존합니다. 어느 한쪽만 보면 인상이 크게 왜곡됩니다.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02920" y="10307951"/>
            <a:ext cx="6554160" cy="182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750" b="0">
                <a:solidFill>
                  <a:srgbClr val="4E5669"/>
                </a:solidFill>
                <a:latin typeface="맑은 고딕"/>
                <a:ea typeface="맑은 고딕"/>
                <a:cs typeface="맑은 고딕"/>
              </a:rPr>
              <a:t>IMITATIONS  ·  로스트아크 인벤 활동 성향 분석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02920" y="10307951"/>
            <a:ext cx="6554160" cy="182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750" b="0">
                <a:solidFill>
                  <a:srgbClr val="6E5C33"/>
                </a:solidFill>
                <a:latin typeface="맑은 고딕"/>
                <a:ea typeface="맑은 고딕"/>
                <a:cs typeface="맑은 고딕"/>
              </a:rPr>
              <a:t>06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_p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60000" cy="10692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2920" y="580644"/>
            <a:ext cx="201168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D9B65C"/>
                </a:solidFill>
                <a:latin typeface="맑은 고딕"/>
                <a:ea typeface="맑은 고딕"/>
                <a:cs typeface="맑은 고딕"/>
              </a:rPr>
              <a:t>◆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40664" y="566928"/>
            <a:ext cx="1529334" cy="2377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겉보기와 다른 점</a:t>
            </a:r>
          </a:p>
        </p:txBody>
      </p:sp>
      <p:sp>
        <p:nvSpPr>
          <p:cNvPr id="5" name="Rectangle 4"/>
          <p:cNvSpPr/>
          <p:nvPr/>
        </p:nvSpPr>
        <p:spPr>
          <a:xfrm>
            <a:off x="2306574" y="690372"/>
            <a:ext cx="4750506" cy="12801"/>
          </a:xfrm>
          <a:prstGeom prst="rect">
            <a:avLst/>
          </a:prstGeom>
          <a:gradFill rotWithShape="1">
            <a:gsLst>
              <a:gs pos="0">
                <a:srgbClr val="8F7435"/>
              </a:gs>
              <a:gs pos="100000">
                <a:srgbClr val="14182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40664" y="841247"/>
            <a:ext cx="6279840" cy="1308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50" b="0">
                <a:solidFill>
                  <a:schemeClr val="bg1"/>
                </a:solidFill>
                <a:latin typeface="맑은 고딕"/>
                <a:ea typeface="맑은 고딕"/>
                <a:cs typeface="맑은 고딕"/>
              </a:rPr>
              <a:t>첫인상과 실제 활동 기록의 차이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1042416"/>
            <a:ext cx="6554160" cy="2103120"/>
          </a:xfrm>
          <a:prstGeom prst="roundRect">
            <a:avLst>
              <a:gd name="adj" fmla="val 5652"/>
            </a:avLst>
          </a:prstGeom>
          <a:solidFill>
            <a:srgbClr val="11151F"/>
          </a:solidFill>
          <a:ln w="9525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832104" y="1316736"/>
            <a:ext cx="566928" cy="237744"/>
          </a:xfrm>
          <a:prstGeom prst="roundRect">
            <a:avLst>
              <a:gd name="adj" fmla="val 23076"/>
            </a:avLst>
          </a:prstGeom>
          <a:solidFill>
            <a:srgbClr val="4A2228"/>
          </a:solidFill>
          <a:ln w="7620">
            <a:solidFill>
              <a:srgbClr val="7E394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32104" y="1316736"/>
            <a:ext cx="566928" cy="2377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E99A9A"/>
                </a:solidFill>
                <a:latin typeface="맑은 고딕"/>
                <a:ea typeface="맑은 고딕"/>
                <a:cs typeface="맑은 고딕"/>
              </a:rPr>
              <a:t>겉보기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27048" y="1298448"/>
            <a:ext cx="5136840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00" b="0">
                <a:solidFill>
                  <a:srgbClr val="8C95AA"/>
                </a:solidFill>
                <a:latin typeface="맑은 고딕"/>
                <a:ea typeface="맑은 고딕"/>
                <a:cs typeface="맑은 고딕"/>
              </a:rPr>
              <a:t>욕설과 거친 말투가 잦으니 전형적인 장작 계정이다.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32104" y="2084832"/>
            <a:ext cx="5895792" cy="7315"/>
          </a:xfrm>
          <a:prstGeom prst="rect">
            <a:avLst/>
          </a:prstGeom>
          <a:solidFill>
            <a:srgbClr val="282E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2" name="Rounded Rectangle 11"/>
          <p:cNvSpPr/>
          <p:nvPr/>
        </p:nvSpPr>
        <p:spPr>
          <a:xfrm>
            <a:off x="832104" y="2267712"/>
            <a:ext cx="566928" cy="237744"/>
          </a:xfrm>
          <a:prstGeom prst="roundRect">
            <a:avLst>
              <a:gd name="adj" fmla="val 23076"/>
            </a:avLst>
          </a:prstGeom>
          <a:solidFill>
            <a:srgbClr val="4A3A14"/>
          </a:solidFill>
          <a:ln w="7620">
            <a:solidFill>
              <a:srgbClr val="866A2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832104" y="2267712"/>
            <a:ext cx="566928" cy="2377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실제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27048" y="2249424"/>
            <a:ext cx="5136840" cy="6949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00" b="0">
                <a:solidFill>
                  <a:srgbClr val="E9ECF3"/>
                </a:solidFill>
                <a:latin typeface="맑은 고딕"/>
                <a:ea typeface="맑은 고딕"/>
                <a:cs typeface="맑은 고딕"/>
              </a:rPr>
              <a:t>활동 비중의 상당 부분이 레이드 영상 공유 · 소서리스 정보 교류 · 현물 나눔입니다. 말은 거칠지만 실제로 남은 행동은 기여 쪽에 훨씬 가깝습니다.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310128"/>
            <a:ext cx="6554160" cy="2103120"/>
          </a:xfrm>
          <a:prstGeom prst="roundRect">
            <a:avLst>
              <a:gd name="adj" fmla="val 5652"/>
            </a:avLst>
          </a:prstGeom>
          <a:solidFill>
            <a:srgbClr val="11151F"/>
          </a:solidFill>
          <a:ln w="9525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6" name="Rounded Rectangle 15"/>
          <p:cNvSpPr/>
          <p:nvPr/>
        </p:nvSpPr>
        <p:spPr>
          <a:xfrm>
            <a:off x="832104" y="3584448"/>
            <a:ext cx="566928" cy="237744"/>
          </a:xfrm>
          <a:prstGeom prst="roundRect">
            <a:avLst>
              <a:gd name="adj" fmla="val 23076"/>
            </a:avLst>
          </a:prstGeom>
          <a:solidFill>
            <a:srgbClr val="4A2228"/>
          </a:solidFill>
          <a:ln w="7620">
            <a:solidFill>
              <a:srgbClr val="7E394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32104" y="3584448"/>
            <a:ext cx="566928" cy="2377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E99A9A"/>
                </a:solidFill>
                <a:latin typeface="맑은 고딕"/>
                <a:ea typeface="맑은 고딕"/>
                <a:cs typeface="맑은 고딕"/>
              </a:rPr>
              <a:t>겉보기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27048" y="3566160"/>
            <a:ext cx="5136840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00" b="0">
                <a:solidFill>
                  <a:srgbClr val="8C95AA"/>
                </a:solidFill>
                <a:latin typeface="맑은 고딕"/>
                <a:ea typeface="맑은 고딕"/>
                <a:cs typeface="맑은 고딕"/>
              </a:rPr>
              <a:t>소서리스를 두고 쏟아내는 과격 발언은 직업 분탕이다.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32104" y="4352544"/>
            <a:ext cx="5895792" cy="7315"/>
          </a:xfrm>
          <a:prstGeom prst="rect">
            <a:avLst/>
          </a:prstGeom>
          <a:solidFill>
            <a:srgbClr val="282E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0" name="Rounded Rectangle 19"/>
          <p:cNvSpPr/>
          <p:nvPr/>
        </p:nvSpPr>
        <p:spPr>
          <a:xfrm>
            <a:off x="832104" y="4535424"/>
            <a:ext cx="566928" cy="237744"/>
          </a:xfrm>
          <a:prstGeom prst="roundRect">
            <a:avLst>
              <a:gd name="adj" fmla="val 23076"/>
            </a:avLst>
          </a:prstGeom>
          <a:solidFill>
            <a:srgbClr val="4A3A14"/>
          </a:solidFill>
          <a:ln w="7620">
            <a:solidFill>
              <a:srgbClr val="866A2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832104" y="4535424"/>
            <a:ext cx="566928" cy="2377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실제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527048" y="4517136"/>
            <a:ext cx="5136840" cy="6949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00" b="0">
                <a:solidFill>
                  <a:srgbClr val="E9ECF3"/>
                </a:solidFill>
                <a:latin typeface="맑은 고딕"/>
                <a:ea typeface="맑은 고딕"/>
                <a:cs typeface="맑은 고딕"/>
              </a:rPr>
              <a:t>본인이 직접 키우는 점화 소서리스의 내부 불만과 방어입니다. 직업을 키우지 않는 외부 이용자의 약코몰이와는 성격이 다르므로 분탕 점수에 합산하지 않았습니다.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02920" y="5577840"/>
            <a:ext cx="6554160" cy="2103120"/>
          </a:xfrm>
          <a:prstGeom prst="roundRect">
            <a:avLst>
              <a:gd name="adj" fmla="val 5652"/>
            </a:avLst>
          </a:prstGeom>
          <a:solidFill>
            <a:srgbClr val="11151F"/>
          </a:solidFill>
          <a:ln w="9525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4" name="Rounded Rectangle 23"/>
          <p:cNvSpPr/>
          <p:nvPr/>
        </p:nvSpPr>
        <p:spPr>
          <a:xfrm>
            <a:off x="832104" y="5852159"/>
            <a:ext cx="566928" cy="237744"/>
          </a:xfrm>
          <a:prstGeom prst="roundRect">
            <a:avLst>
              <a:gd name="adj" fmla="val 23076"/>
            </a:avLst>
          </a:prstGeom>
          <a:solidFill>
            <a:srgbClr val="4A2228"/>
          </a:solidFill>
          <a:ln w="7620">
            <a:solidFill>
              <a:srgbClr val="7E394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832104" y="5852159"/>
            <a:ext cx="566928" cy="2377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E99A9A"/>
                </a:solidFill>
                <a:latin typeface="맑은 고딕"/>
                <a:ea typeface="맑은 고딕"/>
                <a:cs typeface="맑은 고딕"/>
              </a:rPr>
              <a:t>겉보기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527048" y="5833872"/>
            <a:ext cx="5136840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00" b="0">
                <a:solidFill>
                  <a:srgbClr val="8C95AA"/>
                </a:solidFill>
                <a:latin typeface="맑은 고딕"/>
                <a:ea typeface="맑은 고딕"/>
                <a:cs typeface="맑은 고딕"/>
              </a:rPr>
              <a:t>만우절 너프 나열글은 전문 너프 전사라는 증거다.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32104" y="6620255"/>
            <a:ext cx="5895792" cy="7315"/>
          </a:xfrm>
          <a:prstGeom prst="rect">
            <a:avLst/>
          </a:prstGeom>
          <a:solidFill>
            <a:srgbClr val="282E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8" name="Rounded Rectangle 27"/>
          <p:cNvSpPr/>
          <p:nvPr/>
        </p:nvSpPr>
        <p:spPr>
          <a:xfrm>
            <a:off x="832104" y="6803136"/>
            <a:ext cx="566928" cy="237744"/>
          </a:xfrm>
          <a:prstGeom prst="roundRect">
            <a:avLst>
              <a:gd name="adj" fmla="val 23076"/>
            </a:avLst>
          </a:prstGeom>
          <a:solidFill>
            <a:srgbClr val="4A3A14"/>
          </a:solidFill>
          <a:ln w="7620">
            <a:solidFill>
              <a:srgbClr val="866A2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832104" y="6803136"/>
            <a:ext cx="566928" cy="2377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실제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27048" y="6784848"/>
            <a:ext cx="5136840" cy="6949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00" b="0">
                <a:solidFill>
                  <a:srgbClr val="E9ECF3"/>
                </a:solidFill>
                <a:latin typeface="맑은 고딕"/>
                <a:ea typeface="맑은 고딕"/>
                <a:cs typeface="맑은 고딕"/>
              </a:rPr>
              <a:t>디스트로이어부터 가디언나이트까지 아홉 직업을 한꺼번에 묶은 과장된 광역 농담입니다. 구체적 수치도, 특정 직업을 겨냥한 후속 활동도 확인되지 않습니다.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502920" y="7845552"/>
            <a:ext cx="6554160" cy="2103120"/>
          </a:xfrm>
          <a:prstGeom prst="roundRect">
            <a:avLst>
              <a:gd name="adj" fmla="val 5652"/>
            </a:avLst>
          </a:prstGeom>
          <a:solidFill>
            <a:srgbClr val="11151F"/>
          </a:solidFill>
          <a:ln w="9525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2" name="Rounded Rectangle 31"/>
          <p:cNvSpPr/>
          <p:nvPr/>
        </p:nvSpPr>
        <p:spPr>
          <a:xfrm>
            <a:off x="832104" y="8119872"/>
            <a:ext cx="566928" cy="237744"/>
          </a:xfrm>
          <a:prstGeom prst="roundRect">
            <a:avLst>
              <a:gd name="adj" fmla="val 23076"/>
            </a:avLst>
          </a:prstGeom>
          <a:solidFill>
            <a:srgbClr val="4A2228"/>
          </a:solidFill>
          <a:ln w="7620">
            <a:solidFill>
              <a:srgbClr val="7E394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832104" y="8119872"/>
            <a:ext cx="566928" cy="2377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E99A9A"/>
                </a:solidFill>
                <a:latin typeface="맑은 고딕"/>
                <a:ea typeface="맑은 고딕"/>
                <a:cs typeface="맑은 고딕"/>
              </a:rPr>
              <a:t>겉보기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527048" y="8101583"/>
            <a:ext cx="5136840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00" b="0">
                <a:solidFill>
                  <a:srgbClr val="8C95AA"/>
                </a:solidFill>
                <a:latin typeface="맑은 고딕"/>
                <a:ea typeface="맑은 고딕"/>
                <a:cs typeface="맑은 고딕"/>
              </a:rPr>
              <a:t>나눔은 결국 추천과 반응을 노린 관종 행동이다.</a:t>
            </a:r>
          </a:p>
        </p:txBody>
      </p:sp>
      <p:sp>
        <p:nvSpPr>
          <p:cNvPr id="35" name="Rectangle 34"/>
          <p:cNvSpPr/>
          <p:nvPr/>
        </p:nvSpPr>
        <p:spPr>
          <a:xfrm>
            <a:off x="832104" y="8887968"/>
            <a:ext cx="5895792" cy="7315"/>
          </a:xfrm>
          <a:prstGeom prst="rect">
            <a:avLst/>
          </a:prstGeom>
          <a:solidFill>
            <a:srgbClr val="282E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6" name="Rounded Rectangle 35"/>
          <p:cNvSpPr/>
          <p:nvPr/>
        </p:nvSpPr>
        <p:spPr>
          <a:xfrm>
            <a:off x="832104" y="9070848"/>
            <a:ext cx="566928" cy="237744"/>
          </a:xfrm>
          <a:prstGeom prst="roundRect">
            <a:avLst>
              <a:gd name="adj" fmla="val 23076"/>
            </a:avLst>
          </a:prstGeom>
          <a:solidFill>
            <a:srgbClr val="4A3A14"/>
          </a:solidFill>
          <a:ln w="7620">
            <a:solidFill>
              <a:srgbClr val="866A2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832104" y="9070848"/>
            <a:ext cx="566928" cy="2377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실제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527048" y="9052560"/>
            <a:ext cx="5136840" cy="6949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00" b="0">
                <a:solidFill>
                  <a:srgbClr val="E9ECF3"/>
                </a:solidFill>
                <a:latin typeface="맑은 고딕"/>
                <a:ea typeface="맑은 고딕"/>
                <a:cs typeface="맑은 고딕"/>
              </a:rPr>
              <a:t>반응을 즐기는 성향은 맞지만 쿠폰과 굿즈를 실제로 지급했고, 클리어에 실패한 트라이에도 다섯 시간을 함께한 파티원에게 별도로 보답했습니다.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02920" y="10307951"/>
            <a:ext cx="6554160" cy="182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750" b="0">
                <a:solidFill>
                  <a:srgbClr val="4E5669"/>
                </a:solidFill>
                <a:latin typeface="맑은 고딕"/>
                <a:ea typeface="맑은 고딕"/>
                <a:cs typeface="맑은 고딕"/>
              </a:rPr>
              <a:t>IMITATIONS  ·  로스트아크 인벤 활동 성향 분석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02920" y="10307951"/>
            <a:ext cx="6554160" cy="182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750" b="0">
                <a:solidFill>
                  <a:srgbClr val="6E5C33"/>
                </a:solidFill>
                <a:latin typeface="맑은 고딕"/>
                <a:ea typeface="맑은 고딕"/>
                <a:cs typeface="맑은 고딕"/>
              </a:rPr>
              <a:t>07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_p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60000" cy="10692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2920" y="516636"/>
            <a:ext cx="201168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D9B65C"/>
                </a:solidFill>
                <a:latin typeface="맑은 고딕"/>
                <a:ea typeface="맑은 고딕"/>
                <a:cs typeface="맑은 고딕"/>
              </a:rPr>
              <a:t>◆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40664" y="502920"/>
            <a:ext cx="925322" cy="2377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종합 평가</a:t>
            </a:r>
          </a:p>
        </p:txBody>
      </p:sp>
      <p:sp>
        <p:nvSpPr>
          <p:cNvPr id="5" name="Rectangle 4"/>
          <p:cNvSpPr/>
          <p:nvPr/>
        </p:nvSpPr>
        <p:spPr>
          <a:xfrm>
            <a:off x="1702562" y="626364"/>
            <a:ext cx="5354518" cy="12801"/>
          </a:xfrm>
          <a:prstGeom prst="rect">
            <a:avLst/>
          </a:prstGeom>
          <a:gradFill rotWithShape="1">
            <a:gsLst>
              <a:gs pos="0">
                <a:srgbClr val="8F7435"/>
              </a:gs>
              <a:gs pos="100000">
                <a:srgbClr val="14182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502920" y="850392"/>
            <a:ext cx="6554160" cy="2926080"/>
          </a:xfrm>
          <a:prstGeom prst="roundRect">
            <a:avLst>
              <a:gd name="adj" fmla="val 4062"/>
            </a:avLst>
          </a:prstGeom>
          <a:solidFill>
            <a:srgbClr val="11151F"/>
          </a:solidFill>
          <a:ln w="9525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68680" y="1161288"/>
            <a:ext cx="5822640" cy="2560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45000"/>
              </a:lnSpc>
              <a:spcAft>
                <a:spcPts val="1000"/>
              </a:spcAft>
            </a:pPr>
            <a:r>
              <a:rPr sz="10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Imitations</a:t>
            </a:r>
            <a:r>
              <a:rPr sz="1050" b="0">
                <a:solidFill>
                  <a:srgbClr val="E9ECF3"/>
                </a:solidFill>
                <a:latin typeface="맑은 고딕"/>
                <a:ea typeface="맑은 고딕"/>
                <a:cs typeface="맑은 고딕"/>
              </a:rPr>
              <a:t>는 점화 소서리스를 본캐로 종말 코어와 딜 압축을 꾸준히 연구해 온 실전형 딜러이면서, 자유게시판에서는 나눔 이벤트와 잡담으로 실시간 반응을 주고받는 고활동 상주형입니다.</a:t>
            </a:r>
          </a:p>
          <a:p>
            <a:pPr algn="l">
              <a:lnSpc>
                <a:spcPct val="145000"/>
              </a:lnSpc>
              <a:spcAft>
                <a:spcPts val="1000"/>
              </a:spcAft>
            </a:pPr>
            <a:r>
              <a:rPr sz="1050" b="0">
                <a:solidFill>
                  <a:srgbClr val="E9ECF3"/>
                </a:solidFill>
                <a:latin typeface="맑은 고딕"/>
                <a:ea typeface="맑은 고딕"/>
                <a:cs typeface="맑은 고딕"/>
              </a:rPr>
              <a:t>직업 분탕력을 2점으로 본 이유는 신캐 · 강캐 떡밥에 적극적으로 반응하고 광역 너프 농담도 쓰지만, 특정 타 직업을 장기간 약코 · 사기몰이하거나 추가 하향을 반복 요구한 자료가 부족하기 때문입니다.</a:t>
            </a:r>
          </a:p>
          <a:p>
            <a:pPr algn="l">
              <a:lnSpc>
                <a:spcPct val="145000"/>
              </a:lnSpc>
              <a:spcAft>
                <a:spcPts val="1000"/>
              </a:spcAft>
            </a:pPr>
            <a:r>
              <a:rPr sz="1050" b="0">
                <a:solidFill>
                  <a:srgbClr val="E9ECF3"/>
                </a:solidFill>
                <a:latin typeface="맑은 고딕"/>
                <a:ea typeface="맑은 고딕"/>
                <a:cs typeface="맑은 고딕"/>
              </a:rPr>
              <a:t>반면 자게 장작력은 3점으로 더 높게 봐야 합니다. 논란 작성자의 과거 공개글을 GPT로 분석해 별도 게시물로 올리고, 분석 대상을 모집하며, 익스트림 미숙련자를 거칠게 배척하는 등 논쟁을 확대하는 행동이 분명히 확인되기 때문입니다.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4064507"/>
            <a:ext cx="201168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D9B65C"/>
                </a:solidFill>
                <a:latin typeface="맑은 고딕"/>
                <a:ea typeface="맑은 고딕"/>
                <a:cs typeface="맑은 고딕"/>
              </a:rPr>
              <a:t>◆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0664" y="4050791"/>
            <a:ext cx="925322" cy="2377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최종 유형</a:t>
            </a:r>
          </a:p>
        </p:txBody>
      </p:sp>
      <p:sp>
        <p:nvSpPr>
          <p:cNvPr id="10" name="Rectangle 9"/>
          <p:cNvSpPr/>
          <p:nvPr/>
        </p:nvSpPr>
        <p:spPr>
          <a:xfrm>
            <a:off x="1702562" y="4174235"/>
            <a:ext cx="5354518" cy="12801"/>
          </a:xfrm>
          <a:prstGeom prst="rect">
            <a:avLst/>
          </a:prstGeom>
          <a:gradFill rotWithShape="1">
            <a:gsLst>
              <a:gs pos="0">
                <a:srgbClr val="8F7435"/>
              </a:gs>
              <a:gs pos="100000">
                <a:srgbClr val="14182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" name="Rounded Rectangle 10"/>
          <p:cNvSpPr/>
          <p:nvPr/>
        </p:nvSpPr>
        <p:spPr>
          <a:xfrm>
            <a:off x="502920" y="4398264"/>
            <a:ext cx="6554160" cy="1975104"/>
          </a:xfrm>
          <a:prstGeom prst="roundRect">
            <a:avLst>
              <a:gd name="adj" fmla="val 6018"/>
            </a:avLst>
          </a:prstGeom>
          <a:solidFill>
            <a:srgbClr val="171C28"/>
          </a:solidFill>
          <a:ln w="9525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68680" y="4709159"/>
            <a:ext cx="582264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150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점화 소서 본캐 기반
상위 레이드 영상 · 공략 공유 · 반복 나눔 이벤트 · 자게 상주형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68680" y="5843016"/>
            <a:ext cx="672846" cy="292608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6B57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68680" y="5843016"/>
            <a:ext cx="672846" cy="29260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950" b="0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실전형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660398" y="5843016"/>
            <a:ext cx="827278" cy="292608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6B57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660398" y="5843016"/>
            <a:ext cx="827278" cy="29260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950" b="0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영상 공략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606548" y="5843016"/>
            <a:ext cx="827278" cy="292608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6B57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2606548" y="5843016"/>
            <a:ext cx="827278" cy="29260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950" b="0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반복 나눔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552698" y="5843016"/>
            <a:ext cx="827278" cy="292608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6B57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3552698" y="5843016"/>
            <a:ext cx="827278" cy="29260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950" b="0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본캐 방어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498848" y="5843016"/>
            <a:ext cx="947928" cy="292608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6B57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4498848" y="5843016"/>
            <a:ext cx="947928" cy="29260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950" b="0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공개 로스팅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565647" y="5843016"/>
            <a:ext cx="1068578" cy="292608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6B57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5565647" y="5843016"/>
            <a:ext cx="1068578" cy="29260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950" b="0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고활동 복합형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2920" y="6661403"/>
            <a:ext cx="201168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D9B65C"/>
                </a:solidFill>
                <a:latin typeface="맑은 고딕"/>
                <a:ea typeface="맑은 고딕"/>
                <a:cs typeface="맑은 고딕"/>
              </a:rPr>
              <a:t>◆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40664" y="6647688"/>
            <a:ext cx="1161034" cy="2377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>
                <a:solidFill>
                  <a:srgbClr val="F3E2AE"/>
                </a:solidFill>
                <a:latin typeface="맑은 고딕"/>
                <a:ea typeface="맑은 고딕"/>
                <a:cs typeface="맑은 고딕"/>
              </a:rPr>
              <a:t>한 문장 정리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938274" y="6771131"/>
            <a:ext cx="5118806" cy="12801"/>
          </a:xfrm>
          <a:prstGeom prst="rect">
            <a:avLst/>
          </a:prstGeom>
          <a:gradFill rotWithShape="1">
            <a:gsLst>
              <a:gs pos="0">
                <a:srgbClr val="8F7435"/>
              </a:gs>
              <a:gs pos="100000">
                <a:srgbClr val="14182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8" name="Rounded Rectangle 27"/>
          <p:cNvSpPr/>
          <p:nvPr/>
        </p:nvSpPr>
        <p:spPr>
          <a:xfrm>
            <a:off x="502920" y="6995159"/>
            <a:ext cx="6554160" cy="1737360"/>
          </a:xfrm>
          <a:prstGeom prst="roundRect">
            <a:avLst>
              <a:gd name="adj" fmla="val 6842"/>
            </a:avLst>
          </a:prstGeom>
          <a:solidFill>
            <a:srgbClr val="11151F"/>
          </a:solidFill>
          <a:ln w="9525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868680" y="7306055"/>
            <a:ext cx="582264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100" b="0">
                <a:solidFill>
                  <a:srgbClr val="E9ECF3"/>
                </a:solidFill>
                <a:latin typeface="맑은 고딕"/>
                <a:ea typeface="맑은 고딕"/>
                <a:cs typeface="맑은 고딕"/>
              </a:rPr>
              <a:t>점화 소서리스를 본캐로 상위 레이드와 종말 세팅을 꾸준히 연구하고 하브렐 · 알비온 공략 영상을 직접 공유해 온 실전형 유저로, 최근에는 햄버거 · 배민쿠폰 · 굿즈 나눔을 반복하며 커뮤니티 교류에 적극적인 동시에 GPT 닉네임 분석과 거친 숙련도 비판으로 자게 장작도 만드는, 직업 분탕은 낮은 편이지만 나눔 · 공략 · 로스팅이 모두 강한 고활동 복합형입니다.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502920" y="8970263"/>
            <a:ext cx="6554160" cy="1051560"/>
          </a:xfrm>
          <a:prstGeom prst="roundRect">
            <a:avLst>
              <a:gd name="adj" fmla="val 11304"/>
            </a:avLst>
          </a:prstGeom>
          <a:solidFill>
            <a:srgbClr val="11151F"/>
          </a:solidFill>
          <a:ln w="9525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868680" y="9208007"/>
            <a:ext cx="5822640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D9B65C"/>
                </a:solidFill>
                <a:latin typeface="맑은 고딕"/>
                <a:ea typeface="맑은 고딕"/>
                <a:cs typeface="맑은 고딕"/>
              </a:rPr>
              <a:t>자료 기준 및 한계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68680" y="9482328"/>
            <a:ext cx="5822640" cy="3213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50" b="0">
                <a:solidFill>
                  <a:schemeClr val="bg1"/>
                </a:solidFill>
                <a:latin typeface="맑은 고딕"/>
                <a:ea typeface="맑은 고딕"/>
                <a:cs typeface="맑은 고딕"/>
              </a:rPr>
              <a:t>작성자가 Imitations로 표시된 인벤 공개 게시글과 댓글만 사용했습니다. 대량 삭제나 반복 블라인드 정황은 확인되지 않았으며, ‘Imitations’는 일반 영어 단어라 외부 검색 혼입 위험이 높은 점을 감안했습니다.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02920" y="10307951"/>
            <a:ext cx="6554160" cy="182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750" b="0">
                <a:solidFill>
                  <a:srgbClr val="4E5669"/>
                </a:solidFill>
                <a:latin typeface="맑은 고딕"/>
                <a:ea typeface="맑은 고딕"/>
                <a:cs typeface="맑은 고딕"/>
              </a:rPr>
              <a:t>IMITATIONS  ·  로스트아크 인벤 활동 성향 분석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02920" y="10307951"/>
            <a:ext cx="6554160" cy="182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750" b="0">
                <a:solidFill>
                  <a:srgbClr val="6E5C33"/>
                </a:solidFill>
                <a:latin typeface="맑은 고딕"/>
                <a:ea typeface="맑은 고딕"/>
                <a:cs typeface="맑은 고딕"/>
              </a:rPr>
              <a:t>08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1504</Words>
  <Application>Microsoft Office PowerPoint</Application>
  <PresentationFormat>사용자 지정</PresentationFormat>
  <Paragraphs>298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2" baseType="lpstr">
      <vt:lpstr>맑은 고딕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신한항업</dc:creator>
  <cp:keywords/>
  <dc:description>generated using python-pptx</dc:description>
  <cp:lastModifiedBy>항업 신한</cp:lastModifiedBy>
  <cp:revision>3</cp:revision>
  <dcterms:created xsi:type="dcterms:W3CDTF">2013-01-27T09:14:16Z</dcterms:created>
  <dcterms:modified xsi:type="dcterms:W3CDTF">2026-07-28T00:18:32Z</dcterms:modified>
  <cp:category/>
</cp:coreProperties>
</file>